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74" r:id="rId4"/>
    <p:sldMasterId id="2147483775" r:id="rId5"/>
    <p:sldMasterId id="2147483776" r:id="rId6"/>
    <p:sldMasterId id="2147483777" r:id="rId7"/>
    <p:sldMasterId id="2147483778" r:id="rId8"/>
    <p:sldMasterId id="2147483779" r:id="rId9"/>
    <p:sldMasterId id="2147483780" r:id="rId10"/>
    <p:sldMasterId id="2147483781" r:id="rId11"/>
    <p:sldMasterId id="2147483782" r:id="rId12"/>
    <p:sldMasterId id="2147483783" r:id="rId13"/>
    <p:sldMasterId id="214748378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</p:sldIdLst>
  <p:sldSz cy="5143500" cx="9144000"/>
  <p:notesSz cx="6858000" cy="9144000"/>
  <p:embeddedFontLst>
    <p:embeddedFont>
      <p:font typeface="Roboto"/>
      <p:regular r:id="rId77"/>
      <p:bold r:id="rId78"/>
      <p:italic r:id="rId79"/>
      <p:boldItalic r:id="rId80"/>
    </p:embeddedFont>
    <p:embeddedFont>
      <p:font typeface="Proxima Nova"/>
      <p:regular r:id="rId81"/>
      <p:bold r:id="rId82"/>
      <p:italic r:id="rId83"/>
      <p:boldItalic r:id="rId84"/>
    </p:embeddedFont>
    <p:embeddedFont>
      <p:font typeface="Century Schoolbook"/>
      <p:regular r:id="rId85"/>
      <p:bold r:id="rId86"/>
      <p:italic r:id="rId87"/>
      <p:boldItalic r:id="rId88"/>
    </p:embeddedFont>
    <p:embeddedFont>
      <p:font typeface="Roboto Mono"/>
      <p:regular r:id="rId89"/>
      <p:bold r:id="rId90"/>
      <p:italic r:id="rId91"/>
      <p:boldItalic r:id="rId92"/>
    </p:embeddedFont>
    <p:embeddedFont>
      <p:font typeface="Alfa Slab One"/>
      <p:regular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E963EF4-E441-4C24-BF22-A84806D83360}">
  <a:tblStyle styleId="{9E963EF4-E441-4C24-BF22-A84806D83360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EDE7"/>
          </a:solidFill>
        </a:fill>
      </a:tcStyle>
    </a:wholeTbl>
    <a:band1H>
      <a:tcStyle>
        <a:fill>
          <a:solidFill>
            <a:srgbClr val="FFD8CC"/>
          </a:solidFill>
        </a:fill>
      </a:tcStyle>
    </a:band1H>
    <a:band1V>
      <a:tcStyle>
        <a:fill>
          <a:solidFill>
            <a:srgbClr val="FFD8CC"/>
          </a:solidFill>
        </a:fill>
      </a:tcStyle>
    </a:band1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1B73AB7F-BFE5-4A51-A2D4-1D3801C71B5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9EFF7"/>
          </a:solidFill>
        </a:fill>
      </a:tcStyle>
    </a:wholeTbl>
    <a:band1H>
      <a:tcStyle>
        <a:fill>
          <a:solidFill>
            <a:srgbClr val="D0DEEF"/>
          </a:solidFill>
        </a:fill>
      </a:tcStyle>
    </a:band1H>
    <a:band1V>
      <a:tcStyle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84" Type="http://schemas.openxmlformats.org/officeDocument/2006/relationships/font" Target="fonts/ProximaNova-boldItalic.fntdata"/><Relationship Id="rId83" Type="http://schemas.openxmlformats.org/officeDocument/2006/relationships/font" Target="fonts/ProximaNova-italic.fntdata"/><Relationship Id="rId42" Type="http://schemas.openxmlformats.org/officeDocument/2006/relationships/slide" Target="slides/slide27.xml"/><Relationship Id="rId86" Type="http://schemas.openxmlformats.org/officeDocument/2006/relationships/font" Target="fonts/CenturySchoolbook-bold.fntdata"/><Relationship Id="rId41" Type="http://schemas.openxmlformats.org/officeDocument/2006/relationships/slide" Target="slides/slide26.xml"/><Relationship Id="rId85" Type="http://schemas.openxmlformats.org/officeDocument/2006/relationships/font" Target="fonts/CenturySchoolbook-regular.fntdata"/><Relationship Id="rId44" Type="http://schemas.openxmlformats.org/officeDocument/2006/relationships/slide" Target="slides/slide29.xml"/><Relationship Id="rId88" Type="http://schemas.openxmlformats.org/officeDocument/2006/relationships/font" Target="fonts/CenturySchoolbook-boldItalic.fntdata"/><Relationship Id="rId43" Type="http://schemas.openxmlformats.org/officeDocument/2006/relationships/slide" Target="slides/slide28.xml"/><Relationship Id="rId87" Type="http://schemas.openxmlformats.org/officeDocument/2006/relationships/font" Target="fonts/CenturySchoolbook-italic.fntdata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89" Type="http://schemas.openxmlformats.org/officeDocument/2006/relationships/font" Target="fonts/RobotoMono-regular.fntdata"/><Relationship Id="rId80" Type="http://schemas.openxmlformats.org/officeDocument/2006/relationships/font" Target="fonts/Roboto-boldItalic.fntdata"/><Relationship Id="rId82" Type="http://schemas.openxmlformats.org/officeDocument/2006/relationships/font" Target="fonts/ProximaNova-bold.fntdata"/><Relationship Id="rId81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9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58.xml"/><Relationship Id="rId72" Type="http://schemas.openxmlformats.org/officeDocument/2006/relationships/slide" Target="slides/slide57.xml"/><Relationship Id="rId31" Type="http://schemas.openxmlformats.org/officeDocument/2006/relationships/slide" Target="slides/slide16.xml"/><Relationship Id="rId75" Type="http://schemas.openxmlformats.org/officeDocument/2006/relationships/slide" Target="slides/slide60.xml"/><Relationship Id="rId30" Type="http://schemas.openxmlformats.org/officeDocument/2006/relationships/slide" Target="slides/slide15.xml"/><Relationship Id="rId74" Type="http://schemas.openxmlformats.org/officeDocument/2006/relationships/slide" Target="slides/slide59.xml"/><Relationship Id="rId33" Type="http://schemas.openxmlformats.org/officeDocument/2006/relationships/slide" Target="slides/slide18.xml"/><Relationship Id="rId77" Type="http://schemas.openxmlformats.org/officeDocument/2006/relationships/font" Target="fonts/Roboto-regular.fntdata"/><Relationship Id="rId32" Type="http://schemas.openxmlformats.org/officeDocument/2006/relationships/slide" Target="slides/slide17.xml"/><Relationship Id="rId76" Type="http://schemas.openxmlformats.org/officeDocument/2006/relationships/slide" Target="slides/slide61.xml"/><Relationship Id="rId35" Type="http://schemas.openxmlformats.org/officeDocument/2006/relationships/slide" Target="slides/slide20.xml"/><Relationship Id="rId79" Type="http://schemas.openxmlformats.org/officeDocument/2006/relationships/font" Target="fonts/Roboto-italic.fntdata"/><Relationship Id="rId34" Type="http://schemas.openxmlformats.org/officeDocument/2006/relationships/slide" Target="slides/slide19.xml"/><Relationship Id="rId78" Type="http://schemas.openxmlformats.org/officeDocument/2006/relationships/font" Target="fonts/Roboto-bold.fntdata"/><Relationship Id="rId71" Type="http://schemas.openxmlformats.org/officeDocument/2006/relationships/slide" Target="slides/slide56.xml"/><Relationship Id="rId70" Type="http://schemas.openxmlformats.org/officeDocument/2006/relationships/slide" Target="slides/slide55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62" Type="http://schemas.openxmlformats.org/officeDocument/2006/relationships/slide" Target="slides/slide47.xml"/><Relationship Id="rId61" Type="http://schemas.openxmlformats.org/officeDocument/2006/relationships/slide" Target="slides/slide46.xml"/><Relationship Id="rId20" Type="http://schemas.openxmlformats.org/officeDocument/2006/relationships/slide" Target="slides/slide5.xml"/><Relationship Id="rId64" Type="http://schemas.openxmlformats.org/officeDocument/2006/relationships/slide" Target="slides/slide49.xml"/><Relationship Id="rId63" Type="http://schemas.openxmlformats.org/officeDocument/2006/relationships/slide" Target="slides/slide48.xml"/><Relationship Id="rId22" Type="http://schemas.openxmlformats.org/officeDocument/2006/relationships/slide" Target="slides/slide7.xml"/><Relationship Id="rId66" Type="http://schemas.openxmlformats.org/officeDocument/2006/relationships/slide" Target="slides/slide51.xml"/><Relationship Id="rId21" Type="http://schemas.openxmlformats.org/officeDocument/2006/relationships/slide" Target="slides/slide6.xml"/><Relationship Id="rId65" Type="http://schemas.openxmlformats.org/officeDocument/2006/relationships/slide" Target="slides/slide50.xml"/><Relationship Id="rId24" Type="http://schemas.openxmlformats.org/officeDocument/2006/relationships/slide" Target="slides/slide9.xml"/><Relationship Id="rId68" Type="http://schemas.openxmlformats.org/officeDocument/2006/relationships/slide" Target="slides/slide53.xml"/><Relationship Id="rId23" Type="http://schemas.openxmlformats.org/officeDocument/2006/relationships/slide" Target="slides/slide8.xml"/><Relationship Id="rId67" Type="http://schemas.openxmlformats.org/officeDocument/2006/relationships/slide" Target="slides/slide52.xml"/><Relationship Id="rId60" Type="http://schemas.openxmlformats.org/officeDocument/2006/relationships/slide" Target="slides/slide45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69" Type="http://schemas.openxmlformats.org/officeDocument/2006/relationships/slide" Target="slides/slide5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slide" Target="slides/slide36.xml"/><Relationship Id="rId50" Type="http://schemas.openxmlformats.org/officeDocument/2006/relationships/slide" Target="slides/slide35.xml"/><Relationship Id="rId53" Type="http://schemas.openxmlformats.org/officeDocument/2006/relationships/slide" Target="slides/slide38.xml"/><Relationship Id="rId52" Type="http://schemas.openxmlformats.org/officeDocument/2006/relationships/slide" Target="slides/slide37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40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9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42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41.xml"/><Relationship Id="rId91" Type="http://schemas.openxmlformats.org/officeDocument/2006/relationships/font" Target="fonts/RobotoMono-italic.fntdata"/><Relationship Id="rId90" Type="http://schemas.openxmlformats.org/officeDocument/2006/relationships/font" Target="fonts/RobotoMono-bold.fntdata"/><Relationship Id="rId93" Type="http://schemas.openxmlformats.org/officeDocument/2006/relationships/font" Target="fonts/AlfaSlabOne-regular.fntdata"/><Relationship Id="rId92" Type="http://schemas.openxmlformats.org/officeDocument/2006/relationships/font" Target="fonts/RobotoMono-boldItalic.fntdata"/><Relationship Id="rId15" Type="http://schemas.openxmlformats.org/officeDocument/2006/relationships/notesMaster" Target="notesMasters/notesMaster1.xml"/><Relationship Id="rId59" Type="http://schemas.openxmlformats.org/officeDocument/2006/relationships/slide" Target="slides/slide44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4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Shape 8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6" name="Shape 8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5" name="Shape 8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3" name="Shape 91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Shape 9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5" name="Shape 9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1" name="Shape 9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batch gradient descent can be very slow and is intractable for datasets that don't fit in memory. Batch gradient descent also doesn't allow us to update our model </a:t>
            </a:r>
            <a:r>
              <a:rPr b="0" i="1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r>
              <a:rPr b="0" i="0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i.e. with new examples on-the-fly.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SGD converges almost surely to a global minimum for pseudoconvex functions, and local when not</a:t>
            </a:r>
          </a:p>
          <a:p>
            <a:pPr indent="0" lvl="0" marL="0" marR="0" rtl="0" algn="l">
              <a:spcBef>
                <a:spcPts val="0"/>
              </a:spcBef>
              <a:buClr>
                <a:srgbClr val="666666"/>
              </a:buClr>
              <a:buSzPct val="25000"/>
              <a:buFont typeface="Arial"/>
              <a:buNone/>
            </a:pPr>
            <a:r>
              <a:rPr b="0" i="1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Mini - batch: a)</a:t>
            </a:r>
            <a:r>
              <a:rPr b="0" i="0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reduces the variance of the parameter updates, which can lead to more stable convergence; and </a:t>
            </a:r>
            <a:r>
              <a:rPr b="0" i="1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b="0" i="0" lang="iw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can make use of highly optimized matrix optimizations common to state-of-the-art deep learning libraries that make computing the gradient w.r.t. a mini-batch very efficient.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1" name="Shape 9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i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Comment: The loss function can be of any dimension (scalar / vector / matrix)</a:t>
            </a:r>
          </a:p>
          <a:p>
            <a:pPr indent="0" lvl="0" marL="0" marR="0" rtl="0" algn="l">
              <a:spcBef>
                <a:spcPts val="1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Shape 8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0" name="Shape 9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Shape 9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1" name="Shape 9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7" name="Shape 9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3" name="Shape 9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Shape 9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2" name="Shape 9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7" name="Shape 9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3" name="Shape 10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8" name="Shape 81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9" name="Shape 10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Shape 10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0" name="Shape 10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1" name="Shape 10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0" name="Shape 10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Shape 10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3" name="Shape 10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4" name="Shape 10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3" name="Shape 10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Shape 10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6" name="Shape 10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2" name="Shape 10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1" name="Shape 1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2" name="Shape 111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9" name="Shape 112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Shape 1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Shape 1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Shape 8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Shape 1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Shape 1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Shape 1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Shape 1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Shape 1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Shape 1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Shape 1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Shape 1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Shape 1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Shape 1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Shape 1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Shape 1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0" name="Shape 8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6" name="Shape 8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6" name="Shape 8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72" name="Shape 672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73" name="Shape 673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" name="Shape 675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6" name="Shape 676"/>
          <p:cNvSpPr txBox="1"/>
          <p:nvPr>
            <p:ph type="title"/>
          </p:nvPr>
        </p:nvSpPr>
        <p:spPr>
          <a:xfrm rot="5400000">
            <a:off x="4160579" y="2343089"/>
            <a:ext cx="473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1" i="0" sz="2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6812279" y="205739"/>
            <a:ext cx="1527000" cy="3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84480" lvl="1" marL="640080" marR="0" rtl="1" algn="r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90500" lvl="2" marL="914400" marR="0" rtl="1" algn="r">
              <a:spcBef>
                <a:spcPts val="200"/>
              </a:spcBef>
              <a:buClr>
                <a:srgbClr val="DE7530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85419" lvl="3" marL="1188720" marR="0" rtl="1" algn="r">
              <a:spcBef>
                <a:spcPts val="180"/>
              </a:spcBef>
              <a:buClr>
                <a:srgbClr val="FEC2AC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93039" lvl="4" marL="1463040" marR="0" rtl="1" algn="r">
              <a:spcBef>
                <a:spcPts val="180"/>
              </a:spcBef>
              <a:buClr>
                <a:srgbClr val="BBC9E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678" name="Shape 678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9" name="Shape 679"/>
          <p:cNvCxnSpPr/>
          <p:nvPr/>
        </p:nvCxnSpPr>
        <p:spPr>
          <a:xfrm>
            <a:off x="6192296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0" name="Shape 680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1" name="Shape 681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FEC2AC">
              <a:alpha val="8667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82" name="Shape 682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3" name="Shape 683"/>
          <p:cNvSpPr/>
          <p:nvPr/>
        </p:nvSpPr>
        <p:spPr>
          <a:xfrm>
            <a:off x="8156447" y="4286250"/>
            <a:ext cx="548700" cy="41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4" name="Shape 684"/>
          <p:cNvSpPr txBox="1"/>
          <p:nvPr>
            <p:ph idx="2" type="body"/>
          </p:nvPr>
        </p:nvSpPr>
        <p:spPr>
          <a:xfrm>
            <a:off x="304800" y="205739"/>
            <a:ext cx="5638800" cy="4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85" name="Shape 685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86" name="Shape 686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87" name="Shape 687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9" name="Shape 689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0" name="Shape 690"/>
          <p:cNvSpPr/>
          <p:nvPr/>
        </p:nvSpPr>
        <p:spPr>
          <a:xfrm>
            <a:off x="8156447" y="4286250"/>
            <a:ext cx="548700" cy="41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1" name="Shape 691"/>
          <p:cNvSpPr txBox="1"/>
          <p:nvPr>
            <p:ph type="title"/>
          </p:nvPr>
        </p:nvSpPr>
        <p:spPr>
          <a:xfrm rot="5400000">
            <a:off x="4138863" y="2343089"/>
            <a:ext cx="473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1" i="0" sz="2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2" name="Shape 692"/>
          <p:cNvSpPr/>
          <p:nvPr>
            <p:ph idx="2" type="pic"/>
          </p:nvPr>
        </p:nvSpPr>
        <p:spPr>
          <a:xfrm>
            <a:off x="0" y="0"/>
            <a:ext cx="6172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x="6765797" y="198596"/>
            <a:ext cx="15240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3520" lvl="1" marL="640080" marR="0" rtl="1" algn="r">
              <a:spcBef>
                <a:spcPts val="24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52400" lvl="2" marL="914400" marR="0" rtl="1" algn="r">
              <a:spcBef>
                <a:spcPts val="20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51130" lvl="3" marL="1188720" marR="0" rtl="1" algn="r">
              <a:spcBef>
                <a:spcPts val="18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54178" lvl="4" marL="1463040" marR="0" rtl="1" algn="r">
              <a:spcBef>
                <a:spcPts val="18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694" name="Shape 694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5" name="Shape 695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6" name="Shape 696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7" name="Shape 697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8" name="Shape 698"/>
          <p:cNvCxnSpPr/>
          <p:nvPr/>
        </p:nvCxnSpPr>
        <p:spPr>
          <a:xfrm>
            <a:off x="6192296" y="0"/>
            <a:ext cx="0" cy="514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9" name="Shape 699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0" name="Shape 700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701" name="Shape 701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4" name="Shape 704"/>
          <p:cNvSpPr txBox="1"/>
          <p:nvPr>
            <p:ph idx="1" type="body"/>
          </p:nvPr>
        </p:nvSpPr>
        <p:spPr>
          <a:xfrm rot="5400000">
            <a:off x="2363250" y="-705900"/>
            <a:ext cx="3655500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5" name="Shape 705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6" name="Shape 706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7" name="Shape 707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 rot="5400000">
            <a:off x="5273250" y="1562129"/>
            <a:ext cx="4388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0" name="Shape 710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11" name="Shape 711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12" name="Shape 712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13" name="Shape 713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9" name="Shape 71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0" name="Shape 720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400"/>
            </a:lvl1pPr>
            <a:lvl2pPr lvl="1" rtl="0" algn="ctr">
              <a:spcBef>
                <a:spcPts val="0"/>
              </a:spcBef>
              <a:buSzPct val="100000"/>
              <a:defRPr sz="5400"/>
            </a:lvl2pPr>
            <a:lvl3pPr lvl="2" rtl="0" algn="ctr">
              <a:spcBef>
                <a:spcPts val="0"/>
              </a:spcBef>
              <a:buSzPct val="100000"/>
              <a:defRPr sz="5400"/>
            </a:lvl3pPr>
            <a:lvl4pPr lvl="3" rtl="0" algn="ctr">
              <a:spcBef>
                <a:spcPts val="0"/>
              </a:spcBef>
              <a:buSzPct val="100000"/>
              <a:defRPr sz="5400"/>
            </a:lvl4pPr>
            <a:lvl5pPr lvl="4" rtl="0" algn="ctr">
              <a:spcBef>
                <a:spcPts val="0"/>
              </a:spcBef>
              <a:buSzPct val="100000"/>
              <a:defRPr sz="5400"/>
            </a:lvl5pPr>
            <a:lvl6pPr lvl="5" rtl="0" algn="ctr">
              <a:spcBef>
                <a:spcPts val="0"/>
              </a:spcBef>
              <a:buSzPct val="100000"/>
              <a:defRPr sz="5400"/>
            </a:lvl6pPr>
            <a:lvl7pPr lvl="6" rtl="0" algn="ctr">
              <a:spcBef>
                <a:spcPts val="0"/>
              </a:spcBef>
              <a:buSzPct val="100000"/>
              <a:defRPr sz="5400"/>
            </a:lvl7pPr>
            <a:lvl8pPr lvl="7" rtl="0" algn="ctr">
              <a:spcBef>
                <a:spcPts val="0"/>
              </a:spcBef>
              <a:buSzPct val="100000"/>
              <a:defRPr sz="5400"/>
            </a:lvl8pPr>
            <a:lvl9pPr lvl="8" rtl="0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721" name="Shape 721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722" name="Shape 7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5" name="Shape 7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8" name="Shape 7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9" name="Shape 7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2" name="Shape 7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3" name="Shape 7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4" name="Shape 7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7" name="Shape 7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41" name="Shape 7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4" name="Shape 7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47" name="Shape 7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8" name="Shape 748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800"/>
            </a:lvl1pPr>
            <a:lvl2pPr lvl="1" rtl="0" algn="ctr">
              <a:spcBef>
                <a:spcPts val="0"/>
              </a:spcBef>
              <a:buSzPct val="100000"/>
              <a:defRPr sz="3800"/>
            </a:lvl2pPr>
            <a:lvl3pPr lvl="2" rtl="0" algn="ctr">
              <a:spcBef>
                <a:spcPts val="0"/>
              </a:spcBef>
              <a:buSzPct val="100000"/>
              <a:defRPr sz="3800"/>
            </a:lvl3pPr>
            <a:lvl4pPr lvl="3" rtl="0" algn="ctr">
              <a:spcBef>
                <a:spcPts val="0"/>
              </a:spcBef>
              <a:buSzPct val="100000"/>
              <a:defRPr sz="3800"/>
            </a:lvl4pPr>
            <a:lvl5pPr lvl="4" rtl="0" algn="ctr">
              <a:spcBef>
                <a:spcPts val="0"/>
              </a:spcBef>
              <a:buSzPct val="100000"/>
              <a:defRPr sz="3800"/>
            </a:lvl5pPr>
            <a:lvl6pPr lvl="5" rtl="0" algn="ctr">
              <a:spcBef>
                <a:spcPts val="0"/>
              </a:spcBef>
              <a:buSzPct val="100000"/>
              <a:defRPr sz="3800"/>
            </a:lvl6pPr>
            <a:lvl7pPr lvl="6" rtl="0" algn="ctr">
              <a:spcBef>
                <a:spcPts val="0"/>
              </a:spcBef>
              <a:buSzPct val="100000"/>
              <a:defRPr sz="3800"/>
            </a:lvl7pPr>
            <a:lvl8pPr lvl="7" rtl="0" algn="ctr">
              <a:spcBef>
                <a:spcPts val="0"/>
              </a:spcBef>
              <a:buSzPct val="100000"/>
              <a:defRPr sz="3800"/>
            </a:lvl8pPr>
            <a:lvl9pPr lvl="8" rtl="0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749" name="Shape 749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750" name="Shape 7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1" name="Shape 7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754" name="Shape 7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7" name="Shape 757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758" name="Shape 7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7" name="Shape 7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Shape 7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1" name="Shape 7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Shape 7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5" name="Shape 7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8" name="Shape 77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9" name="Shape 77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0" name="Shape 7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3" name="Shape 7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6" name="Shape 78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Shape 78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0" name="Shape 7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4" name="Shape 79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Shape 79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Shape 7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9" name="Shape 7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Shape 8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3887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Shape 143"/>
          <p:cNvGrpSpPr/>
          <p:nvPr/>
        </p:nvGrpSpPr>
        <p:grpSpPr>
          <a:xfrm>
            <a:off x="-78" y="-6350"/>
            <a:ext cx="9144184" cy="5149934"/>
            <a:chOff x="-104" y="-8467"/>
            <a:chExt cx="12192246" cy="6866579"/>
          </a:xfrm>
        </p:grpSpPr>
        <p:cxnSp>
          <p:nvCxnSpPr>
            <p:cNvPr id="144" name="Shape 144"/>
            <p:cNvCxnSpPr/>
            <p:nvPr/>
          </p:nvCxnSpPr>
          <p:spPr>
            <a:xfrm>
              <a:off x="9371011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 flipH="1">
              <a:off x="7425125" y="3681412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6" name="Shape 146"/>
            <p:cNvSpPr/>
            <p:nvPr/>
          </p:nvSpPr>
          <p:spPr>
            <a:xfrm>
              <a:off x="9181475" y="-8466"/>
              <a:ext cx="3007200" cy="6866400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47" name="Shape 147"/>
            <p:cNvSpPr/>
            <p:nvPr/>
          </p:nvSpPr>
          <p:spPr>
            <a:xfrm>
              <a:off x="9603442" y="-8466"/>
              <a:ext cx="25887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8" name="Shape 148"/>
            <p:cNvSpPr/>
            <p:nvPr/>
          </p:nvSpPr>
          <p:spPr>
            <a:xfrm>
              <a:off x="8932332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9334500" y="-8466"/>
              <a:ext cx="28542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50" name="Shape 150"/>
            <p:cNvSpPr/>
            <p:nvPr/>
          </p:nvSpPr>
          <p:spPr>
            <a:xfrm>
              <a:off x="10898729" y="-8466"/>
              <a:ext cx="1290000" cy="6866400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151" name="Shape 151"/>
            <p:cNvSpPr/>
            <p:nvPr/>
          </p:nvSpPr>
          <p:spPr>
            <a:xfrm>
              <a:off x="10938999" y="-8466"/>
              <a:ext cx="12498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52" name="Shape 152"/>
            <p:cNvSpPr/>
            <p:nvPr/>
          </p:nvSpPr>
          <p:spPr>
            <a:xfrm>
              <a:off x="10371665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10800000">
              <a:off x="-104" y="53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Shape 154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1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1130300" y="3038124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508001" y="2025650"/>
            <a:ext cx="64476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508000" y="162044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3817477" y="162044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06808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506808" y="2052933"/>
            <a:ext cx="3139200" cy="24779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3" type="body"/>
          </p:nvPr>
        </p:nvSpPr>
        <p:spPr>
          <a:xfrm>
            <a:off x="3816287" y="1620737"/>
            <a:ext cx="3139199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4" type="body"/>
          </p:nvPr>
        </p:nvSpPr>
        <p:spPr>
          <a:xfrm>
            <a:off x="3816287" y="2052933"/>
            <a:ext cx="3139200" cy="24779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15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570345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508000" y="2082801"/>
            <a:ext cx="2890800" cy="19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" name="Shape 205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2" type="body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223" name="Shape 223"/>
          <p:cNvSpPr txBox="1"/>
          <p:nvPr/>
        </p:nvSpPr>
        <p:spPr>
          <a:xfrm>
            <a:off x="406402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507998" y="3009900"/>
            <a:ext cx="64476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238" name="Shape 238"/>
          <p:cNvSpPr txBox="1"/>
          <p:nvPr/>
        </p:nvSpPr>
        <p:spPr>
          <a:xfrm>
            <a:off x="406402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514349" y="457200"/>
            <a:ext cx="6440999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507998" y="3009900"/>
            <a:ext cx="64476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 rot="5400000">
            <a:off x="2276401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 rot="5400000">
            <a:off x="4495661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 rot="5400000">
            <a:off x="1186113" y="-221100"/>
            <a:ext cx="3938700" cy="5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3" name="Shape 27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23887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1" name="Shape 30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2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7" name="Shape 317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4" name="Shape 364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1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06" name="Shape 40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Shape 413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34" name="Shape 434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50" name="Shape 450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473" name="Shape 4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474" name="Shape 4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1" name="Shape 4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5" name="Shape 48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6" name="Shape 4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96" name="Shape 4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0" name="Shape 50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1" name="Shape 50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05" name="Shape 5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09" name="Shape 50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20" name="Shape 52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Shape 54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Shape 54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Shape 54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Shape 54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54" name="Shape 55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Shape 55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Shape 55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Shape 56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w"/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Shape 564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Shape 56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Shape 56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70" name="Shape 570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Shape 57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Shape 57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77" name="Shape 57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Shape 57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Shape 58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02" name="Shape 602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03" name="Shape 603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iw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04" name="Shape 604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type="ctrTitle"/>
          </p:nvPr>
        </p:nvSpPr>
        <p:spPr>
          <a:xfrm>
            <a:off x="2286000" y="2343150"/>
            <a:ext cx="61722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1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7" name="Shape 607"/>
          <p:cNvSpPr txBox="1"/>
          <p:nvPr>
            <p:ph idx="1" type="subTitle"/>
          </p:nvPr>
        </p:nvSpPr>
        <p:spPr>
          <a:xfrm>
            <a:off x="2286000" y="3752491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ctr">
              <a:spcBef>
                <a:spcPts val="420"/>
              </a:spcBef>
              <a:buClr>
                <a:schemeClr val="accent1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ctr">
              <a:spcBef>
                <a:spcPts val="360"/>
              </a:spcBef>
              <a:buClr>
                <a:srgbClr val="DE7530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ctr">
              <a:spcBef>
                <a:spcPts val="360"/>
              </a:spcBef>
              <a:buClr>
                <a:srgbClr val="FEC2AC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ctr">
              <a:spcBef>
                <a:spcPts val="320"/>
              </a:spcBef>
              <a:buClr>
                <a:srgbClr val="BBC9E9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ctr">
              <a:spcBef>
                <a:spcPts val="320"/>
              </a:spcBef>
              <a:buClr>
                <a:schemeClr val="accent1"/>
              </a:buClr>
              <a:buFont typeface="Century Schoolbook"/>
              <a:buNone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ctr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ctr">
              <a:spcBef>
                <a:spcPts val="280"/>
              </a:spcBef>
              <a:buClr>
                <a:schemeClr val="accent2"/>
              </a:buClr>
              <a:buFont typeface="Century Schoolbook"/>
              <a:buNone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ctr">
              <a:spcBef>
                <a:spcPts val="280"/>
              </a:spcBef>
              <a:buClr>
                <a:srgbClr val="DE7530"/>
              </a:buClr>
              <a:buFont typeface="Century Schoolbook"/>
              <a:buNone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08" name="Shape 608"/>
          <p:cNvSpPr txBox="1"/>
          <p:nvPr>
            <p:ph idx="10" type="dt"/>
          </p:nvPr>
        </p:nvSpPr>
        <p:spPr>
          <a:xfrm rot="5400000">
            <a:off x="8050371" y="832947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09" name="Shape 609"/>
          <p:cNvSpPr txBox="1"/>
          <p:nvPr>
            <p:ph idx="11" type="ftr"/>
          </p:nvPr>
        </p:nvSpPr>
        <p:spPr>
          <a:xfrm rot="5400000">
            <a:off x="7534492" y="3088269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10" name="Shape 610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FEC2AC">
              <a:alpha val="5373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276336" y="0"/>
            <a:ext cx="104700" cy="5143500"/>
          </a:xfrm>
          <a:prstGeom prst="rect">
            <a:avLst/>
          </a:prstGeom>
          <a:solidFill>
            <a:srgbClr val="FFD8CC">
              <a:alpha val="35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990600" y="0"/>
            <a:ext cx="181800" cy="5143500"/>
          </a:xfrm>
          <a:prstGeom prst="rect">
            <a:avLst/>
          </a:prstGeom>
          <a:solidFill>
            <a:srgbClr val="FFD8CC">
              <a:alpha val="698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1141320" y="0"/>
            <a:ext cx="230400" cy="51435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14" name="Shape 614"/>
          <p:cNvCxnSpPr/>
          <p:nvPr/>
        </p:nvCxnSpPr>
        <p:spPr>
          <a:xfrm>
            <a:off x="106343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Shape 615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5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6" name="Shape 616"/>
          <p:cNvCxnSpPr/>
          <p:nvPr/>
        </p:nvCxnSpPr>
        <p:spPr>
          <a:xfrm>
            <a:off x="854112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7" name="Shape 617"/>
          <p:cNvCxnSpPr/>
          <p:nvPr/>
        </p:nvCxnSpPr>
        <p:spPr>
          <a:xfrm>
            <a:off x="1726640" y="0"/>
            <a:ext cx="0" cy="51435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Shape 618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Shape 619"/>
          <p:cNvCxnSpPr/>
          <p:nvPr/>
        </p:nvCxnSpPr>
        <p:spPr>
          <a:xfrm>
            <a:off x="9113856" y="0"/>
            <a:ext cx="0" cy="51435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0" name="Shape 620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609600" y="2571750"/>
            <a:ext cx="12954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1309632" y="3650063"/>
            <a:ext cx="641400" cy="4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1091079" y="4125474"/>
            <a:ext cx="137100" cy="10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1664208" y="4341113"/>
            <a:ext cx="274200" cy="20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5" name="Shape 625"/>
          <p:cNvSpPr/>
          <p:nvPr/>
        </p:nvSpPr>
        <p:spPr>
          <a:xfrm>
            <a:off x="1905000" y="3371850"/>
            <a:ext cx="365700" cy="27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6" name="Shape 626"/>
          <p:cNvSpPr txBox="1"/>
          <p:nvPr>
            <p:ph idx="12" type="sldNum"/>
          </p:nvPr>
        </p:nvSpPr>
        <p:spPr>
          <a:xfrm>
            <a:off x="1325544" y="369652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2286000" y="2171700"/>
            <a:ext cx="61722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b="1" i="0" sz="30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2286000" y="3757612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84480" lvl="1" marL="640080" marR="0" rtl="1" algn="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90500" lvl="2" marL="914400" marR="0" rtl="1" algn="r">
              <a:spcBef>
                <a:spcPts val="320"/>
              </a:spcBef>
              <a:buClr>
                <a:srgbClr val="DE753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85419" lvl="3" marL="1188720" marR="0" rtl="1" algn="r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93039" lvl="4" marL="1463040" marR="0" rtl="1" algn="r">
              <a:spcBef>
                <a:spcPts val="280"/>
              </a:spcBef>
              <a:buClr>
                <a:srgbClr val="BBC9E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30" name="Shape 630"/>
          <p:cNvSpPr txBox="1"/>
          <p:nvPr>
            <p:ph idx="10" type="dt"/>
          </p:nvPr>
        </p:nvSpPr>
        <p:spPr>
          <a:xfrm rot="5400000">
            <a:off x="8049006" y="830199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31" name="Shape 631"/>
          <p:cNvSpPr txBox="1"/>
          <p:nvPr>
            <p:ph idx="11" type="ftr"/>
          </p:nvPr>
        </p:nvSpPr>
        <p:spPr>
          <a:xfrm rot="5400000">
            <a:off x="7534679" y="3086124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32" name="Shape 632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FEC2AC">
              <a:alpha val="5373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276336" y="0"/>
            <a:ext cx="104700" cy="5143500"/>
          </a:xfrm>
          <a:prstGeom prst="rect">
            <a:avLst/>
          </a:prstGeom>
          <a:solidFill>
            <a:srgbClr val="FFD8CC">
              <a:alpha val="35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990600" y="0"/>
            <a:ext cx="181800" cy="5143500"/>
          </a:xfrm>
          <a:prstGeom prst="rect">
            <a:avLst/>
          </a:prstGeom>
          <a:solidFill>
            <a:srgbClr val="FFD8CC">
              <a:alpha val="698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1141320" y="0"/>
            <a:ext cx="230400" cy="51435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36" name="Shape 636"/>
          <p:cNvCxnSpPr/>
          <p:nvPr/>
        </p:nvCxnSpPr>
        <p:spPr>
          <a:xfrm>
            <a:off x="106343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Shape 637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5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Shape 638"/>
          <p:cNvCxnSpPr/>
          <p:nvPr/>
        </p:nvCxnSpPr>
        <p:spPr>
          <a:xfrm>
            <a:off x="854112" y="0"/>
            <a:ext cx="0" cy="51435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Shape 639"/>
          <p:cNvCxnSpPr/>
          <p:nvPr/>
        </p:nvCxnSpPr>
        <p:spPr>
          <a:xfrm>
            <a:off x="1726640" y="0"/>
            <a:ext cx="0" cy="51435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Shape 640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1" name="Shape 641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609600" y="2571750"/>
            <a:ext cx="12954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3" name="Shape 643"/>
          <p:cNvSpPr/>
          <p:nvPr/>
        </p:nvSpPr>
        <p:spPr>
          <a:xfrm>
            <a:off x="1324704" y="3650063"/>
            <a:ext cx="641400" cy="4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1091079" y="4125474"/>
            <a:ext cx="137100" cy="10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5" name="Shape 645"/>
          <p:cNvSpPr/>
          <p:nvPr/>
        </p:nvSpPr>
        <p:spPr>
          <a:xfrm>
            <a:off x="1664208" y="4343400"/>
            <a:ext cx="274200" cy="20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1879040" y="3359915"/>
            <a:ext cx="365700" cy="27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47" name="Shape 647"/>
          <p:cNvCxnSpPr/>
          <p:nvPr/>
        </p:nvCxnSpPr>
        <p:spPr>
          <a:xfrm>
            <a:off x="9097943" y="0"/>
            <a:ext cx="0" cy="51435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8" name="Shape 648"/>
          <p:cNvSpPr txBox="1"/>
          <p:nvPr>
            <p:ph idx="12" type="sldNum"/>
          </p:nvPr>
        </p:nvSpPr>
        <p:spPr>
          <a:xfrm>
            <a:off x="1340616" y="369652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1" name="Shape 651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2" name="Shape 652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3" name="Shape 653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5" name="Shape 655"/>
          <p:cNvSpPr txBox="1"/>
          <p:nvPr>
            <p:ph idx="2" type="body"/>
          </p:nvPr>
        </p:nvSpPr>
        <p:spPr>
          <a:xfrm>
            <a:off x="4270248" y="1200150"/>
            <a:ext cx="36575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type="title"/>
          </p:nvPr>
        </p:nvSpPr>
        <p:spPr>
          <a:xfrm>
            <a:off x="457200" y="204787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8" name="Shape 658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9" name="Shape 659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0" name="Shape 660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457200" y="1771650"/>
            <a:ext cx="3657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2" name="Shape 662"/>
          <p:cNvSpPr txBox="1"/>
          <p:nvPr>
            <p:ph idx="2" type="body"/>
          </p:nvPr>
        </p:nvSpPr>
        <p:spPr>
          <a:xfrm>
            <a:off x="4371975" y="1771650"/>
            <a:ext cx="3657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3" name="Shape 663"/>
          <p:cNvSpPr/>
          <p:nvPr>
            <p:ph idx="3" type="body"/>
          </p:nvPr>
        </p:nvSpPr>
        <p:spPr>
          <a:xfrm>
            <a:off x="457200" y="1177290"/>
            <a:ext cx="3657600" cy="493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4" name="Shape 664"/>
          <p:cNvSpPr/>
          <p:nvPr>
            <p:ph idx="4" type="body"/>
          </p:nvPr>
        </p:nvSpPr>
        <p:spPr>
          <a:xfrm>
            <a:off x="4343400" y="1177290"/>
            <a:ext cx="3657600" cy="493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67" name="Shape 667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8" name="Shape 668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iw" sz="1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669" name="Shape 669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3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16" name="Shape 7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17" name="Shape 7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Shape 7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iw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0" y="-6350"/>
            <a:ext cx="9144106" cy="5149934"/>
            <a:chOff x="0" y="-8467"/>
            <a:chExt cx="12192142" cy="6866579"/>
          </a:xfrm>
        </p:grpSpPr>
        <p:cxnSp>
          <p:nvCxnSpPr>
            <p:cNvPr id="127" name="Shape 127"/>
            <p:cNvCxnSpPr/>
            <p:nvPr/>
          </p:nvCxnSpPr>
          <p:spPr>
            <a:xfrm>
              <a:off x="9371011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Shape 128"/>
            <p:cNvCxnSpPr/>
            <p:nvPr/>
          </p:nvCxnSpPr>
          <p:spPr>
            <a:xfrm flipH="1">
              <a:off x="7425125" y="3681412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9" name="Shape 129"/>
            <p:cNvSpPr/>
            <p:nvPr/>
          </p:nvSpPr>
          <p:spPr>
            <a:xfrm>
              <a:off x="9181475" y="-8466"/>
              <a:ext cx="3007200" cy="6866400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30" name="Shape 130"/>
            <p:cNvSpPr/>
            <p:nvPr/>
          </p:nvSpPr>
          <p:spPr>
            <a:xfrm>
              <a:off x="9603442" y="-8466"/>
              <a:ext cx="25887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31" name="Shape 131"/>
            <p:cNvSpPr/>
            <p:nvPr/>
          </p:nvSpPr>
          <p:spPr>
            <a:xfrm>
              <a:off x="8932332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334500" y="-8466"/>
              <a:ext cx="28542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33" name="Shape 133"/>
            <p:cNvSpPr/>
            <p:nvPr/>
          </p:nvSpPr>
          <p:spPr>
            <a:xfrm>
              <a:off x="10898729" y="-8466"/>
              <a:ext cx="1290000" cy="6866400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134" name="Shape 134"/>
            <p:cNvSpPr/>
            <p:nvPr/>
          </p:nvSpPr>
          <p:spPr>
            <a:xfrm>
              <a:off x="10938999" y="-8466"/>
              <a:ext cx="12498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35" name="Shape 135"/>
            <p:cNvSpPr/>
            <p:nvPr/>
          </p:nvSpPr>
          <p:spPr>
            <a:xfrm>
              <a:off x="10371665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Shape 13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1" algn="l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1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442997" y="4531021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1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b="0" i="0" lang="iw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1" algn="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1" algn="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10" type="dt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Shape 39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1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1" algn="r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i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w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8" name="Shape 588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Shape 589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spcBef>
                <a:spcPts val="0"/>
              </a:spcBef>
              <a:buClr>
                <a:schemeClr val="dk2"/>
              </a:buClr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1" algn="r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1" algn="r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1" algn="r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1" algn="r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1" algn="r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1" algn="r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1" algn="r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1" algn="r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1" algn="r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1" type="ftr"/>
          </p:nvPr>
        </p:nvSpPr>
        <p:spPr>
          <a:xfrm rot="5400000">
            <a:off x="7390265" y="2757239"/>
            <a:ext cx="2400299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593" name="Shape 593"/>
          <p:cNvCxnSpPr/>
          <p:nvPr/>
        </p:nvCxnSpPr>
        <p:spPr>
          <a:xfrm>
            <a:off x="76200" y="0"/>
            <a:ext cx="0" cy="51435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Shape 594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5" name="Shape 595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FEC2AC">
              <a:alpha val="8667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96" name="Shape 596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7" name="Shape 597"/>
          <p:cNvSpPr/>
          <p:nvPr/>
        </p:nvSpPr>
        <p:spPr>
          <a:xfrm>
            <a:off x="8156447" y="4286250"/>
            <a:ext cx="548700" cy="41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8" name="Shape 598"/>
          <p:cNvSpPr txBox="1"/>
          <p:nvPr>
            <p:ph idx="12" type="sldNum"/>
          </p:nvPr>
        </p:nvSpPr>
        <p:spPr>
          <a:xfrm>
            <a:off x="8129015" y="4300537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iw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hyperlink" Target="https://devblogs.nvidia.com/wp-content/uploads/2015/12/NKsFHJb.gif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6" Type="http://schemas.openxmlformats.org/officeDocument/2006/relationships/image" Target="../media/image4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/>
          <p:nvPr>
            <p:ph type="ctrTitle"/>
          </p:nvPr>
        </p:nvSpPr>
        <p:spPr>
          <a:xfrm>
            <a:off x="311700" y="302550"/>
            <a:ext cx="8520600" cy="2494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w"/>
              <a:t>Class 6 </a:t>
            </a:r>
          </a:p>
          <a:p>
            <a:pPr lvl="0">
              <a:spcBef>
                <a:spcPts val="0"/>
              </a:spcBef>
              <a:buNone/>
            </a:pPr>
            <a:r>
              <a:rPr lang="iw"/>
              <a:t>Mini Presentations - part 1</a:t>
            </a:r>
          </a:p>
          <a:p>
            <a:pPr lvl="0">
              <a:spcBef>
                <a:spcPts val="0"/>
              </a:spcBef>
              <a:buNone/>
            </a:pPr>
            <a:r>
              <a:rPr lang="iw"/>
              <a:t>16.5.2017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/>
          <p:nvPr>
            <p:ph type="title"/>
          </p:nvPr>
        </p:nvSpPr>
        <p:spPr>
          <a:xfrm>
            <a:off x="236100" y="1065250"/>
            <a:ext cx="8520600" cy="2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Other activations: sigmoid, tanh, softsign, softplus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Liad &amp; Sivan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iadp\Documents\MATLAB\DNN\sigmoid.jpg" id="879" name="Shape 8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602100"/>
            <a:ext cx="4318800" cy="24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Shape 880"/>
          <p:cNvSpPr txBox="1"/>
          <p:nvPr/>
        </p:nvSpPr>
        <p:spPr>
          <a:xfrm>
            <a:off x="4716016" y="891000"/>
            <a:ext cx="3514500" cy="54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779" l="-3649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r>
              <a:rPr b="0" i="0" lang="iw" sz="1800" u="none" cap="none" strike="noStrike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</p:txBody>
      </p:sp>
      <p:graphicFrame>
        <p:nvGraphicFramePr>
          <p:cNvPr id="881" name="Shape 881"/>
          <p:cNvGraphicFramePr/>
          <p:nvPr/>
        </p:nvGraphicFramePr>
        <p:xfrm>
          <a:off x="250655" y="31658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{9E963EF4-E441-4C24-BF22-A84806D83360}</a:tableStyleId>
              </a:tblPr>
              <a:tblGrid>
                <a:gridCol w="2451150"/>
                <a:gridCol w="1838700"/>
                <a:gridCol w="1630050"/>
                <a:gridCol w="1856975"/>
              </a:tblGrid>
              <a:tr h="10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Easy to compute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Zero centered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Vanishing gradients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Activation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/>
                        <a:t>Sigmoid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882" name="Shape 882"/>
          <p:cNvSpPr txBox="1"/>
          <p:nvPr/>
        </p:nvSpPr>
        <p:spPr>
          <a:xfrm>
            <a:off x="4716016" y="2511000"/>
            <a:ext cx="33843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tf.sigmoid(x, name=None)</a:t>
            </a:r>
          </a:p>
        </p:txBody>
      </p:sp>
      <p:sp>
        <p:nvSpPr>
          <p:cNvPr id="883" name="Shape 883"/>
          <p:cNvSpPr txBox="1"/>
          <p:nvPr>
            <p:ph type="title"/>
          </p:nvPr>
        </p:nvSpPr>
        <p:spPr>
          <a:xfrm>
            <a:off x="457200" y="205978"/>
            <a:ext cx="7467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b="0" i="0" lang="iw" sz="32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Sigmoid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/>
          <p:nvPr/>
        </p:nvSpPr>
        <p:spPr>
          <a:xfrm>
            <a:off x="4716016" y="891000"/>
            <a:ext cx="3168300" cy="54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859" l="-4049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r>
              <a:rPr lang="iw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</p:txBody>
      </p:sp>
      <p:pic>
        <p:nvPicPr>
          <p:cNvPr id="889" name="Shape 88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000" y="602100"/>
            <a:ext cx="4318800" cy="243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0" name="Shape 890"/>
          <p:cNvGraphicFramePr/>
          <p:nvPr/>
        </p:nvGraphicFramePr>
        <p:xfrm>
          <a:off x="250655" y="31658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{9E963EF4-E441-4C24-BF22-A84806D83360}</a:tableStyleId>
              </a:tblPr>
              <a:tblGrid>
                <a:gridCol w="2451150"/>
                <a:gridCol w="1838700"/>
                <a:gridCol w="1630050"/>
                <a:gridCol w="1856975"/>
              </a:tblGrid>
              <a:tr h="10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Easy to compute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Zero centered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Vanishing gradients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Activation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Sigmoid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rgbClr val="FF00FF"/>
                          </a:solidFill>
                        </a:rPr>
                        <a:t>tanh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891" name="Shape 891"/>
          <p:cNvSpPr txBox="1"/>
          <p:nvPr/>
        </p:nvSpPr>
        <p:spPr>
          <a:xfrm>
            <a:off x="4716016" y="2511000"/>
            <a:ext cx="27573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tf.tanh(x, name=None)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92" name="Shape 892"/>
          <p:cNvSpPr txBox="1"/>
          <p:nvPr>
            <p:ph type="title"/>
          </p:nvPr>
        </p:nvSpPr>
        <p:spPr>
          <a:xfrm>
            <a:off x="457200" y="205978"/>
            <a:ext cx="7467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b="0" i="0" lang="iw" sz="32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Tanh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iadp\Documents\MATLAB\DNN\softsign.jpg" id="897" name="Shape 8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602100"/>
            <a:ext cx="4318800" cy="24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Shape 898"/>
          <p:cNvSpPr txBox="1"/>
          <p:nvPr/>
        </p:nvSpPr>
        <p:spPr>
          <a:xfrm>
            <a:off x="4716016" y="891000"/>
            <a:ext cx="3514500" cy="541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99" l="-3649" r="0" t="-2539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r>
              <a:rPr lang="iw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</p:txBody>
      </p:sp>
      <p:graphicFrame>
        <p:nvGraphicFramePr>
          <p:cNvPr id="899" name="Shape 899"/>
          <p:cNvGraphicFramePr/>
          <p:nvPr/>
        </p:nvGraphicFramePr>
        <p:xfrm>
          <a:off x="250655" y="31658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{9E963EF4-E441-4C24-BF22-A84806D83360}</a:tableStyleId>
              </a:tblPr>
              <a:tblGrid>
                <a:gridCol w="2451150"/>
                <a:gridCol w="1838700"/>
                <a:gridCol w="1630050"/>
                <a:gridCol w="1856975"/>
              </a:tblGrid>
              <a:tr h="10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Easy to compute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Zero centered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Vanishing gradients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Activation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Sigmoid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tanh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rgbClr val="00CCFF"/>
                          </a:solidFill>
                        </a:rPr>
                        <a:t>softsign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900" name="Shape 900"/>
          <p:cNvSpPr txBox="1"/>
          <p:nvPr/>
        </p:nvSpPr>
        <p:spPr>
          <a:xfrm>
            <a:off x="4716016" y="2511000"/>
            <a:ext cx="40185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tf.nn.softsign(features, name=None)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01" name="Shape 901"/>
          <p:cNvSpPr txBox="1"/>
          <p:nvPr>
            <p:ph type="title"/>
          </p:nvPr>
        </p:nvSpPr>
        <p:spPr>
          <a:xfrm>
            <a:off x="457200" y="205978"/>
            <a:ext cx="7467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b="0" i="0" lang="iw" sz="32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Softsign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/>
        </p:nvSpPr>
        <p:spPr>
          <a:xfrm>
            <a:off x="4716016" y="891000"/>
            <a:ext cx="4248600" cy="54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09" r="0" t="-8469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r>
              <a:rPr lang="iw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</p:txBody>
      </p:sp>
      <p:pic>
        <p:nvPicPr>
          <p:cNvPr id="907" name="Shape 90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000" y="602100"/>
            <a:ext cx="4318800" cy="24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Shape 908"/>
          <p:cNvSpPr txBox="1"/>
          <p:nvPr/>
        </p:nvSpPr>
        <p:spPr>
          <a:xfrm>
            <a:off x="4716016" y="2511000"/>
            <a:ext cx="40185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tf.nn.softplus(features, name=None)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909" name="Shape 909"/>
          <p:cNvGraphicFramePr/>
          <p:nvPr/>
        </p:nvGraphicFramePr>
        <p:xfrm>
          <a:off x="250655" y="31658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{9E963EF4-E441-4C24-BF22-A84806D83360}</a:tableStyleId>
              </a:tblPr>
              <a:tblGrid>
                <a:gridCol w="2451150"/>
                <a:gridCol w="1838700"/>
                <a:gridCol w="1630050"/>
                <a:gridCol w="1856975"/>
              </a:tblGrid>
              <a:tr h="10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Easy to compute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Zero centered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Vanishing gradients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Activation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iw" sz="1400" u="none" cap="none" strike="noStrike">
                          <a:solidFill>
                            <a:schemeClr val="dk1"/>
                          </a:solidFill>
                        </a:rPr>
                        <a:t>Sigmoid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iw" sz="1400" u="none" cap="none" strike="noStrike">
                          <a:solidFill>
                            <a:schemeClr val="dk1"/>
                          </a:solidFill>
                        </a:rPr>
                        <a:t>tanh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iw" sz="1400" u="none" cap="none" strike="noStrike">
                          <a:solidFill>
                            <a:schemeClr val="dk1"/>
                          </a:solidFill>
                        </a:rPr>
                        <a:t>softsign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No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rgbClr val="0000FF"/>
                          </a:solidFill>
                        </a:rPr>
                        <a:t>softplus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910" name="Shape 910"/>
          <p:cNvSpPr txBox="1"/>
          <p:nvPr>
            <p:ph type="title"/>
          </p:nvPr>
        </p:nvSpPr>
        <p:spPr>
          <a:xfrm>
            <a:off x="457200" y="205978"/>
            <a:ext cx="7467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b="0" i="0" lang="iw" sz="32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Softplus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iadp\Documents\MATLAB\DNN\Activations.jpg" id="915" name="Shape 9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000" y="450900"/>
            <a:ext cx="4798800" cy="27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6" name="Shape 916"/>
          <p:cNvGraphicFramePr/>
          <p:nvPr/>
        </p:nvGraphicFramePr>
        <p:xfrm>
          <a:off x="250655" y="31658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{9E963EF4-E441-4C24-BF22-A84806D83360}</a:tableStyleId>
              </a:tblPr>
              <a:tblGrid>
                <a:gridCol w="2451150"/>
                <a:gridCol w="1838700"/>
                <a:gridCol w="1630050"/>
                <a:gridCol w="1856975"/>
              </a:tblGrid>
              <a:tr h="10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Easy to compute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Zero centered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Vanishing gradients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/>
                        <a:t>Activation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chemeClr val="dk1"/>
                          </a:solidFill>
                        </a:rPr>
                        <a:t>Sigmoid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rgbClr val="FF00FF"/>
                          </a:solidFill>
                        </a:rPr>
                        <a:t>tanh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Yes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rgbClr val="00CCFF"/>
                          </a:solidFill>
                        </a:rPr>
                        <a:t>softsign</a:t>
                      </a:r>
                    </a:p>
                  </a:txBody>
                  <a:tcPr marT="34300" marB="34300" marR="91450" marL="91450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Yes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FF0000"/>
                          </a:solidFill>
                        </a:rPr>
                        <a:t>No ☹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entury Schoolbook"/>
                        <a:buNone/>
                      </a:pPr>
                      <a:r>
                        <a:rPr lang="iw" sz="1400" u="none" cap="none" strike="noStrike">
                          <a:solidFill>
                            <a:srgbClr val="00B050"/>
                          </a:solidFill>
                        </a:rPr>
                        <a:t>No ☺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iw" sz="1400" u="none" cap="none" strike="noStrike">
                          <a:solidFill>
                            <a:srgbClr val="0000FF"/>
                          </a:solidFill>
                        </a:rPr>
                        <a:t>softplus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917" name="Shape 917"/>
          <p:cNvSpPr txBox="1"/>
          <p:nvPr>
            <p:ph type="title"/>
          </p:nvPr>
        </p:nvSpPr>
        <p:spPr>
          <a:xfrm>
            <a:off x="457200" y="205978"/>
            <a:ext cx="7467600" cy="5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Clr>
                <a:schemeClr val="dk2"/>
              </a:buClr>
              <a:buSzPct val="25000"/>
              <a:buFont typeface="Century Schoolbook"/>
              <a:buNone/>
            </a:pPr>
            <a:r>
              <a:rPr b="0" i="0" lang="iw" sz="32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Activations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Gradient descent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Aharon &amp; Meytar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Descent and Variants</a:t>
            </a:r>
          </a:p>
        </p:txBody>
      </p:sp>
      <p:sp>
        <p:nvSpPr>
          <p:cNvPr id="928" name="Shape 928"/>
          <p:cNvSpPr txBox="1"/>
          <p:nvPr>
            <p:ph idx="1" type="subTitle"/>
          </p:nvPr>
        </p:nvSpPr>
        <p:spPr>
          <a:xfrm>
            <a:off x="311700" y="3464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Meytar Zemer &amp; Aharon Ravia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type="title"/>
          </p:nvPr>
        </p:nvSpPr>
        <p:spPr>
          <a:xfrm>
            <a:off x="257050" y="103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algorithm overview</a:t>
            </a:r>
          </a:p>
        </p:txBody>
      </p:sp>
      <p:sp>
        <p:nvSpPr>
          <p:cNvPr id="934" name="Shape 9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optimization algorithm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Motivation - minimize the cost function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Updates can generally be done in one of three ways: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Batch optimization - go over all data and updates parameters (slow) – (m = N)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Stochastic Gradient Descent (SGD) - updates one by one - (m = 1)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Mini-batch - Something in between - (1 &lt; m &lt; N)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5" name="Shape 9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7007" y="3461098"/>
            <a:ext cx="3104699" cy="168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Shape 936"/>
          <p:cNvGrpSpPr/>
          <p:nvPr/>
        </p:nvGrpSpPr>
        <p:grpSpPr>
          <a:xfrm>
            <a:off x="5203371" y="517295"/>
            <a:ext cx="4572000" cy="1692027"/>
            <a:chOff x="5203371" y="517295"/>
            <a:chExt cx="4572000" cy="1692027"/>
          </a:xfrm>
        </p:grpSpPr>
        <p:sp>
          <p:nvSpPr>
            <p:cNvPr id="937" name="Shape 937"/>
            <p:cNvSpPr/>
            <p:nvPr/>
          </p:nvSpPr>
          <p:spPr>
            <a:xfrm>
              <a:off x="5203371" y="959823"/>
              <a:ext cx="4572000" cy="1249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 typeface="Arial"/>
                <a:buNone/>
              </a:pPr>
              <a:r>
                <a:rPr b="0" i="0" lang="iw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</a:p>
          </p:txBody>
        </p:sp>
        <p:sp>
          <p:nvSpPr>
            <p:cNvPr id="938" name="Shape 938"/>
            <p:cNvSpPr txBox="1"/>
            <p:nvPr/>
          </p:nvSpPr>
          <p:spPr>
            <a:xfrm>
              <a:off x="6526591" y="517295"/>
              <a:ext cx="175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i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Parameters update: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>
            <p:ph type="title"/>
          </p:nvPr>
        </p:nvSpPr>
        <p:spPr>
          <a:xfrm>
            <a:off x="270700" y="62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TensorFlow Implementation</a:t>
            </a:r>
          </a:p>
        </p:txBody>
      </p:sp>
      <p:sp>
        <p:nvSpPr>
          <p:cNvPr id="944" name="Shape 944"/>
          <p:cNvSpPr txBox="1"/>
          <p:nvPr>
            <p:ph idx="1" type="body"/>
          </p:nvPr>
        </p:nvSpPr>
        <p:spPr>
          <a:xfrm>
            <a:off x="0" y="940800"/>
            <a:ext cx="9144000" cy="4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gradient descent optimization is done through: </a:t>
            </a:r>
            <a:r>
              <a:rPr b="0" i="1" lang="iw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tf.train.GradientDescentOptimizer (A specific Optimizer)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needs to define a target function for optimization</a:t>
            </a:r>
          </a:p>
          <a:p>
            <a:pPr indent="45720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1" lang="i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defined it is possible to work with batches of any size</a:t>
            </a:r>
            <a:r>
              <a:rPr b="0" i="0" lang="iw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</a:p>
        </p:txBody>
      </p:sp>
      <p:sp>
        <p:nvSpPr>
          <p:cNvPr id="945" name="Shape 945"/>
          <p:cNvSpPr txBox="1"/>
          <p:nvPr/>
        </p:nvSpPr>
        <p:spPr>
          <a:xfrm>
            <a:off x="176914" y="1943976"/>
            <a:ext cx="54033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25000"/>
              <a:buFont typeface="Arial"/>
              <a:buNone/>
            </a:pPr>
            <a:r>
              <a:rPr b="0" i="1" lang="iw" sz="105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b="0" i="1" lang="iw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 </a:t>
            </a:r>
            <a:r>
              <a:rPr b="0" i="1" lang="iw" sz="1050" u="none" cap="none" strike="noStrik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tf.reduce_mean</a:t>
            </a:r>
            <a:r>
              <a:rPr b="0" i="1" lang="iw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(tf.pow(pred-y, 2))</a:t>
            </a:r>
          </a:p>
          <a:p>
            <a:pPr indent="3810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iw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optimizer = tf.train.</a:t>
            </a:r>
            <a:r>
              <a:rPr b="0" i="1" lang="iw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GradientDescentOptimizer</a:t>
            </a:r>
            <a:r>
              <a:rPr b="0" i="1" lang="iw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(learning_rate</a:t>
            </a:r>
            <a:r>
              <a:rPr b="0" i="1" lang="iw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).minimize(</a:t>
            </a:r>
            <a:r>
              <a:rPr b="0" i="1" lang="iw" sz="10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b="0" i="1" lang="iw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83215" y="3349260"/>
            <a:ext cx="4905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1" lang="iw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(shuffle order of the examples)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1" lang="iw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mini_batch_index in batch_index range: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1" lang="iw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x_, y_ = get_batch(train_X,train_Y, mini_batch_index)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1" lang="iw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_, c = sess.run([optimizer, loss], feed_dict={x: x_, y:y_})</a:t>
            </a:r>
          </a:p>
        </p:txBody>
      </p:sp>
      <p:sp>
        <p:nvSpPr>
          <p:cNvPr id="947" name="Shape 947"/>
          <p:cNvSpPr/>
          <p:nvPr/>
        </p:nvSpPr>
        <p:spPr>
          <a:xfrm>
            <a:off x="6183923" y="1819707"/>
            <a:ext cx="15807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25" lIns="0" rIns="0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Roboto Mono"/>
              <a:buNone/>
            </a:pPr>
            <a:r>
              <a:rPr b="0" i="0" lang="iw" sz="1300" u="none" cap="none" strike="noStrike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minimize() 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1212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Roboto Mono"/>
              <a:buNone/>
            </a:pPr>
            <a:r>
              <a:rPr b="0" i="0" lang="iw" sz="1300" u="none" cap="none" strike="noStrike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compute_gradients() 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Roboto Mono"/>
              <a:buNone/>
            </a:pPr>
            <a:r>
              <a:rPr b="0" i="0" lang="iw" sz="1300" u="none" cap="none" strike="noStrike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apply_gradients()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1212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momentum, learning rate, weight decay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Heli &amp; Nitzan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/>
          <p:nvPr>
            <p:ph type="title"/>
          </p:nvPr>
        </p:nvSpPr>
        <p:spPr>
          <a:xfrm>
            <a:off x="311700" y="6091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pic>
        <p:nvPicPr>
          <p:cNvPr descr="Free illustration: Question Mark, Question, Response - Free Image ..." id="953" name="Shape 9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201697">
            <a:off x="3063174" y="2257646"/>
            <a:ext cx="2633232" cy="184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xavier_initializer_conv2d, xavier_initializer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Roman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>
            <p:ph type="ctrTitle"/>
          </p:nvPr>
        </p:nvSpPr>
        <p:spPr>
          <a:xfrm>
            <a:off x="1130300" y="774698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i="0" lang="iw" sz="41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Xavier Initialization</a:t>
            </a:r>
          </a:p>
        </p:txBody>
      </p:sp>
      <p:sp>
        <p:nvSpPr>
          <p:cNvPr id="964" name="Shape 964"/>
          <p:cNvSpPr txBox="1"/>
          <p:nvPr>
            <p:ph idx="1" type="subTitle"/>
          </p:nvPr>
        </p:nvSpPr>
        <p:spPr>
          <a:xfrm>
            <a:off x="1130300" y="3038124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/>
          <p:nvPr>
            <p:ph type="title"/>
          </p:nvPr>
        </p:nvSpPr>
        <p:spPr>
          <a:xfrm>
            <a:off x="445019" y="429208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t/>
            </a:r>
            <a:endParaRPr b="0" i="0" sz="27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0" name="Shape 970"/>
          <p:cNvSpPr txBox="1"/>
          <p:nvPr>
            <p:ph idx="1" type="body"/>
          </p:nvPr>
        </p:nvSpPr>
        <p:spPr>
          <a:xfrm>
            <a:off x="445019" y="429208"/>
            <a:ext cx="6447600" cy="42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689" l="-569" r="0" t="-849"/>
            </a:stretch>
          </a:blipFill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60350" lvl="0" marL="2540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</a:pPr>
            <a:r>
              <a:rPr b="0" i="0" lang="iw" sz="14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1" algn="l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b="0" i="0" lang="iw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</a:t>
            </a:r>
          </a:p>
        </p:txBody>
      </p:sp>
      <p:sp>
        <p:nvSpPr>
          <p:cNvPr id="976" name="Shape 976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C:\Users\roman\Downloads\xavier_compare.png" id="977" name="Shape 977"/>
          <p:cNvPicPr preferRelativeResize="0"/>
          <p:nvPr/>
        </p:nvPicPr>
        <p:blipFill rotWithShape="1">
          <a:blip r:embed="rId3">
            <a:alphaModFix/>
          </a:blip>
          <a:srcRect b="20924" l="0" r="82625" t="61425"/>
          <a:stretch/>
        </p:blipFill>
        <p:spPr>
          <a:xfrm>
            <a:off x="108174" y="3561345"/>
            <a:ext cx="2158200" cy="123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oman\Downloads\xavier_compare.png" id="978" name="Shape 978"/>
          <p:cNvPicPr preferRelativeResize="0"/>
          <p:nvPr/>
        </p:nvPicPr>
        <p:blipFill rotWithShape="1">
          <a:blip r:embed="rId3">
            <a:alphaModFix/>
          </a:blip>
          <a:srcRect b="38147" l="18417" r="9525" t="23704"/>
          <a:stretch/>
        </p:blipFill>
        <p:spPr>
          <a:xfrm>
            <a:off x="154045" y="930587"/>
            <a:ext cx="8834700" cy="26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b="0" i="0" lang="iw" sz="27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use in Tensorflow</a:t>
            </a:r>
          </a:p>
        </p:txBody>
      </p:sp>
      <p:sp>
        <p:nvSpPr>
          <p:cNvPr id="984" name="Shape 984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</a:pPr>
            <a:r>
              <a:rPr b="0" i="0" lang="iw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tf.get_variable('w', [n_input, n_output]   , initializer = </a:t>
            </a:r>
            <a:r>
              <a:rPr b="0" i="0" lang="iw" sz="18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tf.contrib.layers.xavier_initializer()</a:t>
            </a:r>
            <a:r>
              <a:rPr b="0" i="0" lang="iw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Variance_scaling_initializer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Amnon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iw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Variance scaling initializer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iw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</a:p>
        </p:txBody>
      </p:sp>
      <p:sp>
        <p:nvSpPr>
          <p:cNvPr id="1000" name="Shape 100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iw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Initialization is crucial due to non convexity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iw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Problematic initializations: too small, too large, all equal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iw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Variance of layer with n inputs is n*var(w)*var(input)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iw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Variance scaling </a:t>
            </a:r>
          </a:p>
        </p:txBody>
      </p:sp>
      <p:sp>
        <p:nvSpPr>
          <p:cNvPr id="1006" name="Shape 100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iw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Initialize weights s.t n*var(w)=constant factor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iw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Setting the standard deviation of the initializer to be sqrt(factor/n)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rate, weight decay and momentum</a:t>
            </a:r>
          </a:p>
        </p:txBody>
      </p:sp>
      <p:sp>
        <p:nvSpPr>
          <p:cNvPr id="821" name="Shape 821"/>
          <p:cNvSpPr txBox="1"/>
          <p:nvPr>
            <p:ph idx="1" type="body"/>
          </p:nvPr>
        </p:nvSpPr>
        <p:spPr>
          <a:xfrm>
            <a:off x="628650" y="1369218"/>
            <a:ext cx="7886700" cy="2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(in step-based optimization), weights steps are multiplied by some constant called the </a:t>
            </a:r>
            <a:r>
              <a:rPr b="0" i="1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rate.</a:t>
            </a: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decay</a:t>
            </a: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regularization methods, pushing the weights to zero</a:t>
            </a: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Momentum </a:t>
            </a: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stabilization method, remembering the last weights update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628650" y="4366800"/>
            <a:ext cx="32793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619125" y="4131870"/>
            <a:ext cx="4692900" cy="917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619125" y="4131870"/>
            <a:ext cx="5932500" cy="917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609600" y="4131870"/>
            <a:ext cx="7809900" cy="917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iw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Implementation </a:t>
            </a:r>
          </a:p>
        </p:txBody>
      </p:sp>
      <p:sp>
        <p:nvSpPr>
          <p:cNvPr id="1012" name="Shape 1012"/>
          <p:cNvSpPr txBox="1"/>
          <p:nvPr>
            <p:ph idx="1" type="body"/>
          </p:nvPr>
        </p:nvSpPr>
        <p:spPr>
          <a:xfrm>
            <a:off x="471900" y="1919075"/>
            <a:ext cx="8222100" cy="21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1" i="0" lang="iw" sz="18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tf.contrib.layers.variance_scaling_initializer(factor,mode,uniform,dtype)</a:t>
            </a:r>
          </a:p>
          <a:p>
            <a:pPr indent="-304800" lvl="0" marL="45720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b="1" i="0" lang="iw" sz="12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Factor- the total variance of the vector after scaling</a:t>
            </a:r>
          </a:p>
          <a:p>
            <a:pPr indent="-304800" lvl="0" marL="45720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b="1" i="0" lang="iw" sz="12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Mode - [FAN_IN,FAN_OUT,FAN_AVG] </a:t>
            </a:r>
          </a:p>
          <a:p>
            <a:pPr indent="-304800" lvl="0" marL="45720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b="1" i="0" lang="iw" sz="12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Uniform- True/False</a:t>
            </a:r>
          </a:p>
          <a:p>
            <a:pPr indent="-304800" lvl="0" marL="45720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b="1" i="0" lang="iw" sz="12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Dtype- the data type (only float supported) </a:t>
            </a:r>
          </a:p>
          <a:p>
            <a:pPr indent="0" lvl="0" marL="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1" i="0" lang="iw" sz="10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0" lvl="0" marL="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1" i="0" sz="10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1" i="0" lang="iw" sz="1000" u="none" cap="none" strike="noStrike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tf.get_variable(name = ‘ ‘, shape = [ ] , initializer = tf.contrib.layers.variance_scaling_initializer(factor = 2, mode = ‘FAN_IN’,uniform = ‘False’))</a:t>
            </a:r>
          </a:p>
          <a:p>
            <a:pPr indent="0" lvl="0" marL="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1" i="0" sz="100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7647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550" u="none" cap="none" strike="noStrike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Decaying learning rate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Yochai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learning rate</a:t>
            </a:r>
          </a:p>
        </p:txBody>
      </p:sp>
      <p:pic>
        <p:nvPicPr>
          <p:cNvPr descr="Image result for machine learning learning rate" id="1023" name="Shape 10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673" y="3524962"/>
            <a:ext cx="2797500" cy="164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shoot.png" id="1024" name="Shape 1024"/>
          <p:cNvPicPr preferRelativeResize="0"/>
          <p:nvPr/>
        </p:nvPicPr>
        <p:blipFill rotWithShape="1">
          <a:blip r:embed="rId4">
            <a:alphaModFix/>
          </a:blip>
          <a:srcRect b="0" l="0" r="37949" t="0"/>
          <a:stretch/>
        </p:blipFill>
        <p:spPr>
          <a:xfrm>
            <a:off x="0" y="3245683"/>
            <a:ext cx="3416700" cy="189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5" name="Shape 1025"/>
          <p:cNvGraphicFramePr/>
          <p:nvPr/>
        </p:nvGraphicFramePr>
        <p:xfrm>
          <a:off x="126656" y="957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{1B73AB7F-BFE5-4A51-A2D4-1D3801C71B57}</a:tableStyleId>
              </a:tblPr>
              <a:tblGrid>
                <a:gridCol w="1807175"/>
                <a:gridCol w="2749400"/>
                <a:gridCol w="4334150"/>
              </a:tblGrid>
              <a:tr h="18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iw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rate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</a:t>
                      </a:r>
                    </a:p>
                  </a:txBody>
                  <a:tcPr marT="34300" marB="34300" marR="68600" marL="68600"/>
                </a:tc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Value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 large initial gradient descent in the required direction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 from  </a:t>
                      </a:r>
                      <a:r>
                        <a:rPr b="0" i="0" lang="iw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settle down into deeper, but narrower parts of the loss function.</a:t>
                      </a:r>
                    </a:p>
                  </a:txBody>
                  <a:tcPr marT="34300" marB="34300" marR="68600" marL="68600"/>
                </a:tc>
              </a:tr>
              <a:tr h="88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value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iw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 settle down into deeper, but narrower parts of the loss function.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Slow convergence into cost minimum point or even.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settling down into a “local cost minimum” point instead of a global one. </a:t>
                      </a: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026" name="Shape 1026"/>
          <p:cNvSpPr/>
          <p:nvPr/>
        </p:nvSpPr>
        <p:spPr>
          <a:xfrm>
            <a:off x="126656" y="2763215"/>
            <a:ext cx="6770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learning rate - </a:t>
            </a:r>
            <a:r>
              <a:rPr b="0" i="0" lang="iw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large initial gradient descent in the required direction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settle down into deeper, but narrower parts of the loss function.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vershoot.png" id="1027" name="Shape 1027"/>
          <p:cNvPicPr preferRelativeResize="0"/>
          <p:nvPr/>
        </p:nvPicPr>
        <p:blipFill rotWithShape="1">
          <a:blip r:embed="rId4">
            <a:alphaModFix/>
          </a:blip>
          <a:srcRect b="0" l="62217" r="0" t="0"/>
          <a:stretch/>
        </p:blipFill>
        <p:spPr>
          <a:xfrm>
            <a:off x="6622658" y="3245112"/>
            <a:ext cx="2080500" cy="1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Shape 1028"/>
          <p:cNvSpPr/>
          <p:nvPr/>
        </p:nvSpPr>
        <p:spPr>
          <a:xfrm>
            <a:off x="126656" y="1795181"/>
            <a:ext cx="8890800" cy="967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Learning Rate in Tensorflow</a:t>
            </a:r>
          </a:p>
        </p:txBody>
      </p:sp>
      <p:sp>
        <p:nvSpPr>
          <p:cNvPr id="1034" name="Shape 1034"/>
          <p:cNvSpPr txBox="1"/>
          <p:nvPr>
            <p:ph idx="1" type="body"/>
          </p:nvPr>
        </p:nvSpPr>
        <p:spPr>
          <a:xfrm>
            <a:off x="628650" y="1156446"/>
            <a:ext cx="7886700" cy="347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9" r="0" t="-1449"/>
            </a:stretch>
          </a:blipFill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035" name="Shape 1035"/>
          <p:cNvSpPr/>
          <p:nvPr/>
        </p:nvSpPr>
        <p:spPr>
          <a:xfrm>
            <a:off x="0" y="-207749"/>
            <a:ext cx="0" cy="4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Shape 1036"/>
          <p:cNvSpPr/>
          <p:nvPr/>
        </p:nvSpPr>
        <p:spPr>
          <a:xfrm>
            <a:off x="0" y="-207749"/>
            <a:ext cx="0" cy="415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Shape 1037"/>
          <p:cNvSpPr/>
          <p:nvPr/>
        </p:nvSpPr>
        <p:spPr>
          <a:xfrm>
            <a:off x="0" y="-9344"/>
            <a:ext cx="0" cy="361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76175" lIns="0" rIns="0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 Exponential decay Example</a:t>
            </a:r>
          </a:p>
        </p:txBody>
      </p:sp>
      <p:sp>
        <p:nvSpPr>
          <p:cNvPr id="1043" name="Shape 1043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tf.train.exponential_decay(learning_rate, global_step, decay_steps, decay_rate, staircase=False, name=None)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Example: decay every 100000 steps with a base of 0.96: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global_step = tf.</a:t>
            </a:r>
            <a:r>
              <a:rPr b="0" i="0" lang="iw" sz="12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trainable=</a:t>
            </a:r>
            <a:r>
              <a:rPr b="0" i="0" lang="iw" sz="1200" u="none" cap="none" strike="noStrike">
                <a:solidFill>
                  <a:srgbClr val="3B78E7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starter_learning_rate = 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= tf.train.exponential_decay(starter_learning_rate, global_step,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                                          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100000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0.96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staircase=</a:t>
            </a:r>
            <a:r>
              <a:rPr b="0" i="0" lang="iw" sz="1200" u="none" cap="none" strike="noStrike">
                <a:solidFill>
                  <a:srgbClr val="3B78E7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Passing global_step to minimize() will increment it at each step.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learning_step = (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   tf.train.</a:t>
            </a:r>
            <a:r>
              <a:rPr b="0" i="0" lang="iw" sz="12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GradientDescentOptimizer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(learning_rate)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   .minimize(...</a:t>
            </a:r>
            <a:r>
              <a:rPr b="0" i="0" lang="iw" sz="1200" u="none" cap="none" strike="noStrike">
                <a:solidFill>
                  <a:srgbClr val="3B78E7"/>
                </a:solidFill>
                <a:latin typeface="Roboto Mono"/>
                <a:ea typeface="Roboto Mono"/>
                <a:cs typeface="Roboto Mono"/>
                <a:sym typeface="Roboto Mono"/>
              </a:rPr>
              <a:t>my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loss..., global_step=global_step)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b="0" i="0" lang="iw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Shape 1044"/>
          <p:cNvSpPr/>
          <p:nvPr/>
        </p:nvSpPr>
        <p:spPr>
          <a:xfrm>
            <a:off x="0" y="-9344"/>
            <a:ext cx="0" cy="361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76175" lIns="0" rIns="0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Shape 1045"/>
          <p:cNvSpPr/>
          <p:nvPr/>
        </p:nvSpPr>
        <p:spPr>
          <a:xfrm>
            <a:off x="0" y="-67052"/>
            <a:ext cx="0" cy="47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76175" lIns="0" rIns="0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25000"/>
              <a:buFont typeface="Roboto Mono"/>
              <a:buNone/>
            </a:pPr>
            <a:br>
              <a:rPr b="0" i="0" lang="iw" sz="8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Decaying learning rate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Yochai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learning rate</a:t>
            </a:r>
          </a:p>
        </p:txBody>
      </p:sp>
      <p:pic>
        <p:nvPicPr>
          <p:cNvPr descr="Image result for machine learning learning rate" id="1056" name="Shape 10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673" y="3524962"/>
            <a:ext cx="2797500" cy="164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shoot.png" id="1057" name="Shape 1057"/>
          <p:cNvPicPr preferRelativeResize="0"/>
          <p:nvPr/>
        </p:nvPicPr>
        <p:blipFill rotWithShape="1">
          <a:blip r:embed="rId4">
            <a:alphaModFix/>
          </a:blip>
          <a:srcRect b="0" l="0" r="37949" t="0"/>
          <a:stretch/>
        </p:blipFill>
        <p:spPr>
          <a:xfrm>
            <a:off x="0" y="3245683"/>
            <a:ext cx="3416700" cy="189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8" name="Shape 1058"/>
          <p:cNvGraphicFramePr/>
          <p:nvPr/>
        </p:nvGraphicFramePr>
        <p:xfrm>
          <a:off x="126656" y="957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{1B73AB7F-BFE5-4A51-A2D4-1D3801C71B57}</a:tableStyleId>
              </a:tblPr>
              <a:tblGrid>
                <a:gridCol w="1807175"/>
                <a:gridCol w="2749400"/>
                <a:gridCol w="4334150"/>
              </a:tblGrid>
              <a:tr h="18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iw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rate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</a:t>
                      </a:r>
                    </a:p>
                  </a:txBody>
                  <a:tcPr marT="34300" marB="34300" marR="68600" marL="68600"/>
                </a:tc>
              </a:tr>
              <a:tr h="46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Value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 large initial gradient descent in the required direction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 from  </a:t>
                      </a:r>
                      <a:r>
                        <a:rPr b="0" i="0" lang="iw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settle down into deeper, but narrower parts of the loss function.</a:t>
                      </a:r>
                    </a:p>
                  </a:txBody>
                  <a:tcPr marT="34300" marB="34300" marR="68600" marL="68600"/>
                </a:tc>
              </a:tr>
              <a:tr h="883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value</a:t>
                      </a: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iw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 settle down into deeper, but narrower parts of the loss function.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Slow convergence into cost minimum point or even.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iw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settling down into a “local cost minimum” point instead of a global one. </a:t>
                      </a: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059" name="Shape 1059"/>
          <p:cNvSpPr/>
          <p:nvPr/>
        </p:nvSpPr>
        <p:spPr>
          <a:xfrm>
            <a:off x="126656" y="2763215"/>
            <a:ext cx="6770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learning rate - </a:t>
            </a:r>
            <a:r>
              <a:rPr b="0" i="0" lang="iw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large initial gradient descent in the required direction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settle down into deeper, but narrower parts of the loss function.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vershoot.png" id="1060" name="Shape 1060"/>
          <p:cNvPicPr preferRelativeResize="0"/>
          <p:nvPr/>
        </p:nvPicPr>
        <p:blipFill rotWithShape="1">
          <a:blip r:embed="rId4">
            <a:alphaModFix/>
          </a:blip>
          <a:srcRect b="0" l="62217" r="0" t="0"/>
          <a:stretch/>
        </p:blipFill>
        <p:spPr>
          <a:xfrm>
            <a:off x="6622658" y="3245112"/>
            <a:ext cx="2080500" cy="1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/>
          <p:nvPr/>
        </p:nvSpPr>
        <p:spPr>
          <a:xfrm>
            <a:off x="126656" y="1795181"/>
            <a:ext cx="8890800" cy="967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Learning Rate in Tensorflow</a:t>
            </a:r>
          </a:p>
        </p:txBody>
      </p:sp>
      <p:sp>
        <p:nvSpPr>
          <p:cNvPr id="1067" name="Shape 1067"/>
          <p:cNvSpPr txBox="1"/>
          <p:nvPr>
            <p:ph idx="1" type="body"/>
          </p:nvPr>
        </p:nvSpPr>
        <p:spPr>
          <a:xfrm>
            <a:off x="628650" y="1156446"/>
            <a:ext cx="7886700" cy="347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9" r="0" t="-1449"/>
            </a:stretch>
          </a:blipFill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068" name="Shape 1068"/>
          <p:cNvSpPr/>
          <p:nvPr/>
        </p:nvSpPr>
        <p:spPr>
          <a:xfrm>
            <a:off x="0" y="-207749"/>
            <a:ext cx="0" cy="4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Shape 1069"/>
          <p:cNvSpPr/>
          <p:nvPr/>
        </p:nvSpPr>
        <p:spPr>
          <a:xfrm>
            <a:off x="0" y="-207749"/>
            <a:ext cx="0" cy="415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Shape 1070"/>
          <p:cNvSpPr/>
          <p:nvPr/>
        </p:nvSpPr>
        <p:spPr>
          <a:xfrm>
            <a:off x="0" y="-9344"/>
            <a:ext cx="0" cy="361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76175" lIns="0" rIns="0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 Exponential decay Example</a:t>
            </a:r>
          </a:p>
        </p:txBody>
      </p:sp>
      <p:sp>
        <p:nvSpPr>
          <p:cNvPr id="1076" name="Shape 1076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tf.train.exponential_decay(learning_rate, global_step, decay_steps, decay_rate, staircase=False, name=None)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Example: decay every 100000 steps with a base of 0.96: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25000"/>
              <a:buFont typeface="Arial"/>
              <a:buNone/>
            </a:pP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global_step = tf.</a:t>
            </a:r>
            <a:r>
              <a:rPr b="0" i="0" lang="iw" sz="12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Variable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trainable=</a:t>
            </a:r>
            <a:r>
              <a:rPr b="0" i="0" lang="iw" sz="1200" u="none" cap="none" strike="noStrike">
                <a:solidFill>
                  <a:srgbClr val="3B78E7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starter_learning_rate = 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learning_rate = tf.train.exponential_decay(starter_learning_rate, global_step,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                                          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100000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iw" sz="120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0.96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staircase=</a:t>
            </a:r>
            <a:r>
              <a:rPr b="0" i="0" lang="iw" sz="1200" u="none" cap="none" strike="noStrike">
                <a:solidFill>
                  <a:srgbClr val="3B78E7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Passing global_step to minimize() will increment it at each step.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learning_step = (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   tf.train.</a:t>
            </a:r>
            <a:r>
              <a:rPr b="0" i="0" lang="iw" sz="1200" u="none" cap="none" strike="noStrike">
                <a:solidFill>
                  <a:srgbClr val="9C27B0"/>
                </a:solidFill>
                <a:latin typeface="Roboto Mono"/>
                <a:ea typeface="Roboto Mono"/>
                <a:cs typeface="Roboto Mono"/>
                <a:sym typeface="Roboto Mono"/>
              </a:rPr>
              <a:t>GradientDescentOptimizer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(learning_rate)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    .minimize(...</a:t>
            </a:r>
            <a:r>
              <a:rPr b="0" i="0" lang="iw" sz="1200" u="none" cap="none" strike="noStrike">
                <a:solidFill>
                  <a:srgbClr val="3B78E7"/>
                </a:solidFill>
                <a:latin typeface="Roboto Mono"/>
                <a:ea typeface="Roboto Mono"/>
                <a:cs typeface="Roboto Mono"/>
                <a:sym typeface="Roboto Mono"/>
              </a:rPr>
              <a:t>my</a:t>
            </a: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loss..., global_step=global_step)</a:t>
            </a:r>
            <a:b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b="0" i="0" lang="iw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b="0" i="0" lang="iw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Shape 1077"/>
          <p:cNvSpPr/>
          <p:nvPr/>
        </p:nvSpPr>
        <p:spPr>
          <a:xfrm>
            <a:off x="0" y="-9344"/>
            <a:ext cx="0" cy="361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76175" lIns="0" rIns="0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Shape 1078"/>
          <p:cNvSpPr/>
          <p:nvPr/>
        </p:nvSpPr>
        <p:spPr>
          <a:xfrm>
            <a:off x="0" y="-67052"/>
            <a:ext cx="0" cy="47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76175" lIns="0" rIns="0" tIns="7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25000"/>
              <a:buFont typeface="Roboto Mono"/>
              <a:buNone/>
            </a:pPr>
            <a:br>
              <a:rPr b="0" i="0" lang="iw" sz="8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Ada-grad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Sigal &amp; Elad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decay and momentum as regularizers</a:t>
            </a:r>
          </a:p>
        </p:txBody>
      </p:sp>
      <p:sp>
        <p:nvSpPr>
          <p:cNvPr id="831" name="Shape 831"/>
          <p:cNvSpPr txBox="1"/>
          <p:nvPr/>
        </p:nvSpPr>
        <p:spPr>
          <a:xfrm>
            <a:off x="1589903" y="1407594"/>
            <a:ext cx="4961700" cy="698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832" name="Shape 832"/>
          <p:cNvSpPr/>
          <p:nvPr/>
        </p:nvSpPr>
        <p:spPr>
          <a:xfrm rot="5400000">
            <a:off x="3597710" y="1574608"/>
            <a:ext cx="201600" cy="1377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Shape 833"/>
          <p:cNvSpPr/>
          <p:nvPr/>
        </p:nvSpPr>
        <p:spPr>
          <a:xfrm rot="5400000">
            <a:off x="5463163" y="1577380"/>
            <a:ext cx="201600" cy="1377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Shape 834"/>
          <p:cNvSpPr txBox="1"/>
          <p:nvPr/>
        </p:nvSpPr>
        <p:spPr>
          <a:xfrm>
            <a:off x="2743200" y="2425426"/>
            <a:ext cx="1886700" cy="692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599" l="-2589" r="-4849" t="-3289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835" name="Shape 835"/>
          <p:cNvSpPr txBox="1"/>
          <p:nvPr/>
        </p:nvSpPr>
        <p:spPr>
          <a:xfrm>
            <a:off x="4632405" y="2428850"/>
            <a:ext cx="1886700" cy="692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599" l="0" r="-1289" t="-3289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836" name="Shape 836"/>
          <p:cNvSpPr txBox="1"/>
          <p:nvPr/>
        </p:nvSpPr>
        <p:spPr>
          <a:xfrm>
            <a:off x="538222" y="3584343"/>
            <a:ext cx="86058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Usage example (Keras):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sgd = optimizers.SGD(lr=</a:t>
            </a:r>
            <a:r>
              <a:rPr lang="iw" sz="2000">
                <a:solidFill>
                  <a:srgbClr val="2E75B5"/>
                </a:solidFill>
                <a:latin typeface="Consolas"/>
                <a:ea typeface="Consolas"/>
                <a:cs typeface="Consolas"/>
                <a:sym typeface="Consolas"/>
              </a:rPr>
              <a:t>0.01</a:t>
            </a:r>
            <a:r>
              <a:rPr lang="iw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decay=</a:t>
            </a:r>
            <a:r>
              <a:rPr lang="iw" sz="2000">
                <a:solidFill>
                  <a:srgbClr val="2E75B5"/>
                </a:solidFill>
                <a:latin typeface="Consolas"/>
                <a:ea typeface="Consolas"/>
                <a:cs typeface="Consolas"/>
                <a:sym typeface="Consolas"/>
              </a:rPr>
              <a:t>1e-6</a:t>
            </a:r>
            <a:r>
              <a:rPr lang="iw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momentum=</a:t>
            </a:r>
            <a:r>
              <a:rPr lang="iw" sz="2000">
                <a:solidFill>
                  <a:srgbClr val="2E75B5"/>
                </a:solidFill>
                <a:latin typeface="Consolas"/>
                <a:ea typeface="Consolas"/>
                <a:cs typeface="Consolas"/>
                <a:sym typeface="Consolas"/>
              </a:rPr>
              <a:t>0.9</a:t>
            </a:r>
            <a:r>
              <a:rPr lang="iw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model.compile(loss=</a:t>
            </a:r>
            <a:r>
              <a:rPr lang="iw" sz="20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'mean_squared_error'</a:t>
            </a:r>
            <a:r>
              <a:rPr lang="iw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optimizer=sgd)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 txBox="1"/>
          <p:nvPr>
            <p:ph type="title"/>
          </p:nvPr>
        </p:nvSpPr>
        <p:spPr>
          <a:xfrm>
            <a:off x="628650" y="778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Adagrad – Adaptive Gradient</a:t>
            </a:r>
          </a:p>
        </p:txBody>
      </p:sp>
      <p:sp>
        <p:nvSpPr>
          <p:cNvPr id="1089" name="Shape 1089"/>
          <p:cNvSpPr txBox="1"/>
          <p:nvPr>
            <p:ph idx="1" type="body"/>
          </p:nvPr>
        </p:nvSpPr>
        <p:spPr>
          <a:xfrm>
            <a:off x="628650" y="1004207"/>
            <a:ext cx="78867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Tune learning rate for each parameter separately!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Per-parameter, decreasing, adaptive learning rate.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which had large gradients over time, will have smaller learning rates. 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tune learning rates.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 txBox="1"/>
          <p:nvPr>
            <p:ph idx="1" type="body"/>
          </p:nvPr>
        </p:nvSpPr>
        <p:spPr>
          <a:xfrm>
            <a:off x="628650" y="312821"/>
            <a:ext cx="72582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to learn: 	          </a:t>
            </a:r>
            <a:r>
              <a:rPr b="0" i="0" lang="iw" sz="21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R</a:t>
            </a:r>
            <a:r>
              <a:rPr b="0" baseline="3000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baseline="3000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function: 		 Q(</a:t>
            </a:r>
            <a:r>
              <a:rPr b="0" i="0" lang="iw" sz="21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descent : 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Adagrad descent: let                                            and</a:t>
            </a:r>
            <a:b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then update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r>
              <a:rPr b="0" baseline="-2500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j,j</a:t>
            </a: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l</a:t>
            </a:r>
            <a:r>
              <a:rPr b="0" baseline="-2500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norm of previous derivatives w.r.t parameter j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add </a:t>
            </a:r>
            <a:r>
              <a:rPr b="0" i="0" lang="iw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&gt;0, to avoid division by 0.  </a:t>
            </a:r>
          </a:p>
        </p:txBody>
      </p:sp>
      <p:pic>
        <p:nvPicPr>
          <p:cNvPr id="1095" name="Shape 10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728" y="1558867"/>
            <a:ext cx="2148300" cy="6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Shape 10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817" y="2410507"/>
            <a:ext cx="173130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Shape 10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9718" y="2124111"/>
            <a:ext cx="21834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Shape 10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42817" y="3166707"/>
            <a:ext cx="2257800" cy="6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>
            <p:ph type="title"/>
          </p:nvPr>
        </p:nvSpPr>
        <p:spPr>
          <a:xfrm>
            <a:off x="628650" y="778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Adagrad – Adaptive Gradient</a:t>
            </a:r>
          </a:p>
        </p:txBody>
      </p:sp>
      <p:sp>
        <p:nvSpPr>
          <p:cNvPr id="1104" name="Shape 1104"/>
          <p:cNvSpPr txBox="1"/>
          <p:nvPr>
            <p:ph idx="1" type="body"/>
          </p:nvPr>
        </p:nvSpPr>
        <p:spPr>
          <a:xfrm>
            <a:off x="628650" y="1004207"/>
            <a:ext cx="78867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Weakness: 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rate shrinks fast, eventually no more learning.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further learning of “old” parameters, after other parameters change dramatically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Ada-delta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  <a:r>
              <a:rPr lang="iw" sz="3600">
                <a:highlight>
                  <a:srgbClr val="FFFF00"/>
                </a:highlight>
              </a:rPr>
              <a:t>Adi &amp; Noam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/>
          <p:nvPr>
            <p:ph type="title"/>
          </p:nvPr>
        </p:nvSpPr>
        <p:spPr>
          <a:xfrm>
            <a:off x="628650" y="273845"/>
            <a:ext cx="78867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buClr>
                <a:srgbClr val="F7CAAC"/>
              </a:buClr>
              <a:buSzPct val="25000"/>
              <a:buFont typeface="Calibri"/>
              <a:buNone/>
            </a:pPr>
            <a:r>
              <a:rPr b="1" i="0" lang="iw" sz="5025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AdaDelta - </a:t>
            </a:r>
            <a:r>
              <a:rPr b="1" i="0" lang="iw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Training Optimizer</a:t>
            </a:r>
          </a:p>
        </p:txBody>
      </p:sp>
      <p:sp>
        <p:nvSpPr>
          <p:cNvPr id="1115" name="Shape 1115"/>
          <p:cNvSpPr txBox="1"/>
          <p:nvPr>
            <p:ph idx="1" type="body"/>
          </p:nvPr>
        </p:nvSpPr>
        <p:spPr>
          <a:xfrm>
            <a:off x="628650" y="1047404"/>
            <a:ext cx="7886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</a:t>
            </a: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AdaGrad weakness of </a:t>
            </a:r>
            <a:r>
              <a:rPr b="1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rate converging to zero </a:t>
            </a: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increase of time.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rule</a:t>
            </a:r>
            <a:r>
              <a:rPr b="0" i="0" lang="iw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1116" name="Shape 1116"/>
          <p:cNvSpPr txBox="1"/>
          <p:nvPr/>
        </p:nvSpPr>
        <p:spPr>
          <a:xfrm>
            <a:off x="0" y="4769575"/>
            <a:ext cx="9127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w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Based on: http://</a:t>
            </a:r>
            <a:r>
              <a:rPr b="1" i="0" lang="iw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int8.io</a:t>
            </a:r>
            <a:r>
              <a:rPr b="0" i="0" lang="iw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/comparison-of-optimization-techniques-stochastic-gradient-descent-momentum-adagrad-and-adadelta, https://www.</a:t>
            </a:r>
            <a:r>
              <a:rPr b="1" i="0" lang="iw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r>
              <a:rPr b="0" i="0" lang="iw" sz="135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.org/api_docs/python/tf/train/AdadeltaOptimizer </a:t>
            </a:r>
          </a:p>
        </p:txBody>
      </p:sp>
      <p:sp>
        <p:nvSpPr>
          <p:cNvPr id="1117" name="Shape 1117"/>
          <p:cNvSpPr txBox="1"/>
          <p:nvPr/>
        </p:nvSpPr>
        <p:spPr>
          <a:xfrm>
            <a:off x="2493268" y="2293459"/>
            <a:ext cx="2627400" cy="34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69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cxnSp>
        <p:nvCxnSpPr>
          <p:cNvPr id="1118" name="Shape 1118"/>
          <p:cNvCxnSpPr/>
          <p:nvPr/>
        </p:nvCxnSpPr>
        <p:spPr>
          <a:xfrm>
            <a:off x="4582805" y="2580657"/>
            <a:ext cx="74400" cy="230700"/>
          </a:xfrm>
          <a:prstGeom prst="straightConnector1">
            <a:avLst/>
          </a:prstGeom>
          <a:noFill/>
          <a:ln cap="flat" cmpd="sng" w="12700">
            <a:solidFill>
              <a:srgbClr val="0070C0"/>
            </a:solidFill>
            <a:prstDash val="solid"/>
            <a:miter/>
            <a:headEnd len="med" w="med" type="none"/>
            <a:tailEnd len="lg" w="lg" type="triangle"/>
          </a:ln>
        </p:spPr>
      </p:cxnSp>
      <p:grpSp>
        <p:nvGrpSpPr>
          <p:cNvPr id="1119" name="Shape 1119"/>
          <p:cNvGrpSpPr/>
          <p:nvPr/>
        </p:nvGrpSpPr>
        <p:grpSpPr>
          <a:xfrm>
            <a:off x="4211441" y="2293459"/>
            <a:ext cx="4671579" cy="1523475"/>
            <a:chOff x="2706838" y="2714175"/>
            <a:chExt cx="4671579" cy="2031300"/>
          </a:xfrm>
        </p:grpSpPr>
        <p:sp>
          <p:nvSpPr>
            <p:cNvPr id="1120" name="Shape 1120"/>
            <p:cNvSpPr txBox="1"/>
            <p:nvPr/>
          </p:nvSpPr>
          <p:spPr>
            <a:xfrm>
              <a:off x="3888744" y="2714175"/>
              <a:ext cx="2348700" cy="2031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579" l="-2069" r="-1029" t="-1489"/>
              </a:stretch>
            </a:blipFill>
            <a:ln cap="flat" cmpd="sng" w="12700">
              <a:solidFill>
                <a:srgbClr val="0070C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1121" name="Shape 1121"/>
            <p:cNvSpPr txBox="1"/>
            <p:nvPr/>
          </p:nvSpPr>
          <p:spPr>
            <a:xfrm>
              <a:off x="6685417" y="3490251"/>
              <a:ext cx="693000" cy="369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169" l="0" r="0" t="0"/>
              </a:stretch>
            </a:blipFill>
            <a:ln cap="flat" cmpd="sng" w="12700">
              <a:solidFill>
                <a:srgbClr val="0070C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1122" name="Shape 1122"/>
            <p:cNvSpPr txBox="1"/>
            <p:nvPr/>
          </p:nvSpPr>
          <p:spPr>
            <a:xfrm>
              <a:off x="6237417" y="3404978"/>
              <a:ext cx="328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2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</a:p>
          </p:txBody>
        </p:sp>
        <p:sp>
          <p:nvSpPr>
            <p:cNvPr id="1123" name="Shape 1123"/>
            <p:cNvSpPr txBox="1"/>
            <p:nvPr/>
          </p:nvSpPr>
          <p:spPr>
            <a:xfrm>
              <a:off x="2706838" y="3490251"/>
              <a:ext cx="693000" cy="3693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0070C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1124" name="Shape 1124"/>
            <p:cNvSpPr txBox="1"/>
            <p:nvPr/>
          </p:nvSpPr>
          <p:spPr>
            <a:xfrm>
              <a:off x="3449125" y="3367155"/>
              <a:ext cx="328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3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</a:p>
          </p:txBody>
        </p:sp>
      </p:grpSp>
      <p:sp>
        <p:nvSpPr>
          <p:cNvPr id="1125" name="Shape 1125"/>
          <p:cNvSpPr txBox="1"/>
          <p:nvPr/>
        </p:nvSpPr>
        <p:spPr>
          <a:xfrm>
            <a:off x="5405189" y="3778217"/>
            <a:ext cx="262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Adaptive Learning Rate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7742021" y="31470"/>
            <a:ext cx="1496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Noam Bar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 Watzman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/>
          <p:nvPr>
            <p:ph type="title"/>
          </p:nvPr>
        </p:nvSpPr>
        <p:spPr>
          <a:xfrm>
            <a:off x="628650" y="273845"/>
            <a:ext cx="78867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buClr>
                <a:srgbClr val="F7CAAC"/>
              </a:buClr>
              <a:buSzPct val="25000"/>
              <a:buFont typeface="Calibri"/>
              <a:buNone/>
            </a:pPr>
            <a:r>
              <a:rPr b="1" i="0" lang="iw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AdaDelta – Update Rule</a:t>
            </a:r>
          </a:p>
        </p:txBody>
      </p:sp>
      <p:sp>
        <p:nvSpPr>
          <p:cNvPr id="1132" name="Shape 1132"/>
          <p:cNvSpPr txBox="1"/>
          <p:nvPr>
            <p:ph idx="1" type="body"/>
          </p:nvPr>
        </p:nvSpPr>
        <p:spPr>
          <a:xfrm>
            <a:off x="570460" y="959061"/>
            <a:ext cx="7886700" cy="31661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99" r="0" t="-1439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grpSp>
        <p:nvGrpSpPr>
          <p:cNvPr id="1133" name="Shape 1133"/>
          <p:cNvGrpSpPr/>
          <p:nvPr/>
        </p:nvGrpSpPr>
        <p:grpSpPr>
          <a:xfrm>
            <a:off x="398488" y="3611502"/>
            <a:ext cx="6258600" cy="1505081"/>
            <a:chOff x="398488" y="4740519"/>
            <a:chExt cx="6258600" cy="2006775"/>
          </a:xfrm>
        </p:grpSpPr>
        <p:grpSp>
          <p:nvGrpSpPr>
            <p:cNvPr id="1134" name="Shape 1134"/>
            <p:cNvGrpSpPr/>
            <p:nvPr/>
          </p:nvGrpSpPr>
          <p:grpSpPr>
            <a:xfrm>
              <a:off x="398488" y="5000995"/>
              <a:ext cx="6225352" cy="1746300"/>
              <a:chOff x="365237" y="4908803"/>
              <a:chExt cx="6225352" cy="1746300"/>
            </a:xfrm>
          </p:grpSpPr>
          <p:pic>
            <p:nvPicPr>
              <p:cNvPr id="1135" name="Shape 113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65237" y="4908803"/>
                <a:ext cx="2516700" cy="1746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6" name="Shape 1136"/>
              <p:cNvSpPr txBox="1"/>
              <p:nvPr/>
            </p:nvSpPr>
            <p:spPr>
              <a:xfrm>
                <a:off x="2651759" y="5195250"/>
                <a:ext cx="1022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iw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(initial)</a:t>
                </a:r>
              </a:p>
            </p:txBody>
          </p:sp>
          <p:sp>
            <p:nvSpPr>
              <p:cNvPr id="1137" name="Shape 1137"/>
              <p:cNvSpPr txBox="1"/>
              <p:nvPr/>
            </p:nvSpPr>
            <p:spPr>
              <a:xfrm>
                <a:off x="2486890" y="5865587"/>
                <a:ext cx="4103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lang="iw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(If True use locks for update operations)</a:t>
                </a:r>
              </a:p>
            </p:txBody>
          </p:sp>
        </p:grpSp>
        <p:sp>
          <p:nvSpPr>
            <p:cNvPr id="1138" name="Shape 1138"/>
            <p:cNvSpPr txBox="1"/>
            <p:nvPr/>
          </p:nvSpPr>
          <p:spPr>
            <a:xfrm>
              <a:off x="398488" y="4740519"/>
              <a:ext cx="6258599" cy="307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iw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optimizer = </a:t>
              </a:r>
              <a:r>
                <a:rPr b="1" lang="iw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tf.train.AdadeltaOptimizer()</a:t>
              </a:r>
              <a:r>
                <a:rPr lang="iw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.minimize(loss)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solidFill>
                  <a:srgbClr val="222222"/>
                </a:solidFill>
                <a:highlight>
                  <a:srgbClr val="FFFFFF"/>
                </a:highlight>
              </a:rPr>
              <a:t>Momentum optimizer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solidFill>
                  <a:srgbClr val="222222"/>
                </a:solidFill>
                <a:highlight>
                  <a:srgbClr val="FFFF00"/>
                </a:highlight>
              </a:rPr>
              <a:t>Adam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/>
          <p:nvPr>
            <p:ph type="ctrTitle"/>
          </p:nvPr>
        </p:nvSpPr>
        <p:spPr>
          <a:xfrm rot="821537">
            <a:off x="491682" y="282688"/>
            <a:ext cx="8520648" cy="1957952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Momentum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Why and What?</a:t>
            </a:r>
          </a:p>
        </p:txBody>
      </p:sp>
      <p:sp>
        <p:nvSpPr>
          <p:cNvPr id="1154" name="Shape 1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u="sng"/>
              <a:t>Problem: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w" sz="1400">
                <a:latin typeface="Arial"/>
                <a:ea typeface="Arial"/>
                <a:cs typeface="Arial"/>
                <a:sym typeface="Arial"/>
              </a:rPr>
              <a:t>SGD has trouble navigating ravines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 rtl="0">
              <a:spcBef>
                <a:spcPts val="0"/>
              </a:spcBef>
              <a:buNone/>
            </a:pPr>
            <a:r>
              <a:rPr lang="iw" u="sng"/>
              <a:t>Solution: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w" sz="1400">
                <a:latin typeface="Arial"/>
                <a:ea typeface="Arial"/>
                <a:cs typeface="Arial"/>
                <a:sym typeface="Arial"/>
              </a:rPr>
              <a:t>Add a fraction γ from the update vector of the past time step to the current update vector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Arial"/>
            </a:pPr>
            <a:r>
              <a:rPr lang="iw" sz="1400">
                <a:latin typeface="Arial"/>
                <a:ea typeface="Arial"/>
                <a:cs typeface="Arial"/>
                <a:sym typeface="Arial"/>
              </a:rPr>
              <a:t>γ &lt; 1 (usualy around 0.9)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Arial"/>
            </a:pPr>
            <a:r>
              <a:rPr lang="iw" sz="1400">
                <a:latin typeface="Arial"/>
                <a:ea typeface="Arial"/>
                <a:cs typeface="Arial"/>
                <a:sym typeface="Arial"/>
              </a:rPr>
              <a:t>The momentum term </a:t>
            </a:r>
            <a:r>
              <a:rPr b="1" lang="iw" sz="1400">
                <a:latin typeface="Arial"/>
                <a:ea typeface="Arial"/>
                <a:cs typeface="Arial"/>
                <a:sym typeface="Arial"/>
              </a:rPr>
              <a:t>increases </a:t>
            </a:r>
            <a:r>
              <a:rPr lang="iw" sz="1400">
                <a:latin typeface="Arial"/>
                <a:ea typeface="Arial"/>
                <a:cs typeface="Arial"/>
                <a:sym typeface="Arial"/>
              </a:rPr>
              <a:t>movement in dimensions whose gradients points to the same directions and reduces for dimensions whose gradients directions change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5" name="Shape 1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899" y="1152474"/>
            <a:ext cx="4983399" cy="126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Shape 1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725" y="2846771"/>
            <a:ext cx="1740774" cy="7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6614500" y="-350225"/>
            <a:ext cx="21213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18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SGD Optimizers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How to use in tensorflow</a:t>
            </a:r>
          </a:p>
        </p:txBody>
      </p:sp>
      <p:sp>
        <p:nvSpPr>
          <p:cNvPr id="1163" name="Shape 1163"/>
          <p:cNvSpPr txBox="1"/>
          <p:nvPr>
            <p:ph idx="1" type="body"/>
          </p:nvPr>
        </p:nvSpPr>
        <p:spPr>
          <a:xfrm>
            <a:off x="150100" y="1152475"/>
            <a:ext cx="899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/>
              <a:t>Under: </a:t>
            </a:r>
            <a:r>
              <a:rPr b="1" lang="iw" sz="1350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tf.train.MomentumOptimizer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 rtl="0">
              <a:spcBef>
                <a:spcPts val="0"/>
              </a:spcBef>
              <a:buNone/>
            </a:pPr>
            <a:r>
              <a:rPr lang="i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optimizer = tf.train.MomentumOptimizer</a:t>
            </a:r>
            <a:r>
              <a:rPr lang="iw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(learning_rate, momentum, use_locking=</a:t>
            </a:r>
            <a:r>
              <a:rPr lang="iw" sz="1200">
                <a:solidFill>
                  <a:srgbClr val="3B78E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iw" sz="1200">
                <a:solidFill>
                  <a:srgbClr val="3747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w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name=</a:t>
            </a:r>
            <a:r>
              <a:rPr lang="iw" sz="1200">
                <a:solidFill>
                  <a:srgbClr val="0D90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'Momentum'</a:t>
            </a:r>
            <a:r>
              <a:rPr lang="iw" sz="1200">
                <a:solidFill>
                  <a:srgbClr val="3747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w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use_nesterov=</a:t>
            </a:r>
            <a:r>
              <a:rPr lang="iw" sz="1200">
                <a:solidFill>
                  <a:srgbClr val="3B78E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iw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iw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w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ptimizer.</a:t>
            </a:r>
            <a:r>
              <a:rPr lang="iw" sz="105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minimize(loss, global_step=</a:t>
            </a:r>
            <a:r>
              <a:rPr lang="iw" sz="1050">
                <a:solidFill>
                  <a:srgbClr val="3B78E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iw" sz="105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var_list=</a:t>
            </a:r>
            <a:r>
              <a:rPr lang="iw" sz="1050">
                <a:solidFill>
                  <a:srgbClr val="3B78E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iw" sz="105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gate_gradients=GATE_OP, aggregation_method=</a:t>
            </a:r>
            <a:r>
              <a:rPr lang="iw" sz="1050">
                <a:solidFill>
                  <a:srgbClr val="3B78E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</a:p>
          <a:p>
            <a:pPr indent="0" lvl="0" marL="76200" marR="762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iw" sz="105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colocate_gradients_with_ops=</a:t>
            </a:r>
            <a:r>
              <a:rPr lang="iw" sz="1050">
                <a:solidFill>
                  <a:srgbClr val="3B78E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iw" sz="105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iw" sz="1050">
                <a:solidFill>
                  <a:srgbClr val="3B78E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iw" sz="1050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grad_loss=</a:t>
            </a:r>
            <a:r>
              <a:rPr lang="iw" sz="1050">
                <a:solidFill>
                  <a:srgbClr val="3B78E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lang="iw" sz="1050">
                <a:solidFill>
                  <a:srgbClr val="37474F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All types of Relu activations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Tzahi</a:t>
            </a: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Adam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Niv &amp; Hadar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/>
          <p:nvPr>
            <p:ph type="ctrTitle"/>
          </p:nvPr>
        </p:nvSpPr>
        <p:spPr>
          <a:xfrm>
            <a:off x="505750" y="120475"/>
            <a:ext cx="8024400" cy="74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3600"/>
              <a:t>Adam - adative moment estimation</a:t>
            </a:r>
          </a:p>
        </p:txBody>
      </p:sp>
      <p:pic>
        <p:nvPicPr>
          <p:cNvPr id="1174" name="Shape 1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000" y="875725"/>
            <a:ext cx="3440474" cy="129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Shape 1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4175" y="2181637"/>
            <a:ext cx="1575674" cy="156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Shape 1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6917" y="3826648"/>
            <a:ext cx="4150169" cy="113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Shape 1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575" y="2553537"/>
            <a:ext cx="2146000" cy="16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/>
          <p:nvPr>
            <p:ph idx="4294967295" type="ctrTitle"/>
          </p:nvPr>
        </p:nvSpPr>
        <p:spPr>
          <a:xfrm>
            <a:off x="2670869" y="286475"/>
            <a:ext cx="4074300" cy="89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w" sz="3600"/>
              <a:t>Adam - Debiasing</a:t>
            </a:r>
          </a:p>
        </p:txBody>
      </p:sp>
      <p:pic>
        <p:nvPicPr>
          <p:cNvPr id="1183" name="Shape 1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975" y="1346150"/>
            <a:ext cx="4333524" cy="311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/>
          <p:nvPr>
            <p:ph type="title"/>
          </p:nvPr>
        </p:nvSpPr>
        <p:spPr>
          <a:xfrm>
            <a:off x="266350" y="1057700"/>
            <a:ext cx="8520600" cy="16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Batch normalizations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00"/>
                </a:highlight>
              </a:rPr>
              <a:t>Tomer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w" sz="3600">
                <a:highlight>
                  <a:srgbClr val="FFFFFF"/>
                </a:highlight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Shape 1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0" y="-14227"/>
            <a:ext cx="6857998" cy="517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Shape 1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8" cy="514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Shape 1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05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Shape 1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50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Shape 1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654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Shape 1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type="ctrTitle"/>
          </p:nvPr>
        </p:nvSpPr>
        <p:spPr>
          <a:xfrm>
            <a:off x="933717" y="476166"/>
            <a:ext cx="72765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*(R)ELU* Activation Functions:</a:t>
            </a:r>
            <a:br>
              <a:rPr b="0" i="0" lang="iw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Relu, Relu6, cRelu, pRelu, elu, leaky-Relu</a:t>
            </a:r>
            <a:br>
              <a:rPr b="0" i="0" lang="iw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iw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847" name="Shape 847"/>
          <p:cNvSpPr txBox="1"/>
          <p:nvPr>
            <p:ph idx="1" type="subTitle"/>
          </p:nvPr>
        </p:nvSpPr>
        <p:spPr>
          <a:xfrm>
            <a:off x="1142999" y="314584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DNN Challenge, Tzahi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Shape 1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24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Shape 1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>
            <p:ph idx="1" type="body"/>
          </p:nvPr>
        </p:nvSpPr>
        <p:spPr>
          <a:xfrm>
            <a:off x="628650" y="222160"/>
            <a:ext cx="7886700" cy="4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Relu = Rectifier linear unit = max(Wx+b,0)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Sparsity for a&lt;=0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Deals better with vanishing gradients (as opposed to sigmoid)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Non-Zero centered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Unbounded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“Dying Relu” neuron (grad = 0 → no update)</a:t>
            </a:r>
          </a:p>
          <a:p>
            <a:pPr indent="-177800" lvl="0" marL="177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Relu6 = min(max(Wx+b,0),6)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Bounded Relu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hard-sigmoid</a:t>
            </a:r>
          </a:p>
          <a:p>
            <a:pPr indent="-177800" lvl="0" marL="177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cRelu = Concatenated Relu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Offered in a 2016 paper for improving vision-CNNs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cRelu(x) = Relu(x) concat. Relu(-x)     (R → R</a:t>
            </a:r>
            <a:r>
              <a:rPr b="0" baseline="3000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amount of output!</a:t>
            </a:r>
          </a:p>
        </p:txBody>
      </p:sp>
      <p:pic>
        <p:nvPicPr>
          <p:cNvPr descr="https://i.stack.imgur.com/8CGlM.png" id="853" name="Shape 8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517" y="222160"/>
            <a:ext cx="2807100" cy="21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/>
          <p:nvPr>
            <p:ph idx="1" type="body"/>
          </p:nvPr>
        </p:nvSpPr>
        <p:spPr>
          <a:xfrm>
            <a:off x="628650" y="222160"/>
            <a:ext cx="7886700" cy="4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7800" lvl="0" marL="177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Leaky-Relu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dying Relus 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implemented in TF but:</a:t>
            </a:r>
          </a:p>
          <a:p>
            <a:pPr indent="0" lvl="1" marL="3429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tf.maximum(alpha*x,x)</a:t>
            </a:r>
          </a:p>
          <a:p>
            <a:pPr indent="-177800" lvl="0" marL="177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pRelu = parametric Relu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Generalization of the last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learn the parameter a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TF implementation</a:t>
            </a:r>
          </a:p>
          <a:p>
            <a:pPr indent="-177800" lvl="0" marL="177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Elu = exponential linear units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Tries to get mean activation closer to zero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Smooth at zero</a:t>
            </a:r>
          </a:p>
          <a:p>
            <a:pPr indent="-177800" lvl="1" marL="5207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TF, a=1</a:t>
            </a:r>
          </a:p>
          <a:p>
            <a:pPr indent="-177800" lvl="0" marL="177800" marR="0" rtl="0" algn="l">
              <a:lnSpc>
                <a:spcPct val="13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b/bc/Activation_elu.svg/320px-Activation_elu.svg.png?1494790926900" id="859" name="Shape 8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808" y="3900964"/>
            <a:ext cx="22859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Shape 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971" y="633403"/>
            <a:ext cx="2228700" cy="6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2058" y="1943957"/>
            <a:ext cx="2014500" cy="52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aky relu" id="862" name="Shape 8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8594" y="353918"/>
            <a:ext cx="1846200" cy="12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26523" y="3238333"/>
            <a:ext cx="2521800" cy="6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>
            <p:ph idx="1" type="body"/>
          </p:nvPr>
        </p:nvSpPr>
        <p:spPr>
          <a:xfrm>
            <a:off x="628650" y="222160"/>
            <a:ext cx="7886700" cy="4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7145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takes the form: </a:t>
            </a:r>
          </a:p>
          <a:p>
            <a:pPr indent="0" lvl="1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tf.nn.*(R)elu*(FEATURES, NAME=‘ ’), Returns a Tensor</a:t>
            </a:r>
          </a:p>
          <a:p>
            <a:pPr indent="-171450" lvl="0" marL="177800" marR="0" rtl="0" algn="l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w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summary -</a:t>
            </a:r>
          </a:p>
        </p:txBody>
      </p:sp>
      <p:pic>
        <p:nvPicPr>
          <p:cNvPr id="869" name="Shape 8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907" y="1786943"/>
            <a:ext cx="7872900" cy="3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